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7772400" cy="10058400"/>
  <p:notesSz cx="7772400" cy="10058400"/>
  <p:embeddedFontLst>
    <p:embeddedFont>
      <p:font typeface="Constantia" pitchFamily="18" charset="0"/>
      <p:regular r:id="rId36"/>
      <p:bold r:id="rId37"/>
      <p:italic r:id="rId38"/>
      <p:boldItalic r:id="rId39"/>
    </p:embeddedFon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Wingdings 2" pitchFamily="18" charset="2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2104" y="-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2325116"/>
            <a:ext cx="5198745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7096" y="1447419"/>
            <a:ext cx="483171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5" dirty="0">
                <a:solidFill>
                  <a:srgbClr val="00AFEF"/>
                </a:solidFill>
              </a:rPr>
              <a:t>What is Elastic Block Store</a:t>
            </a:r>
            <a:r>
              <a:rPr sz="2750" spc="10" dirty="0">
                <a:solidFill>
                  <a:srgbClr val="00AFEF"/>
                </a:solidFill>
              </a:rPr>
              <a:t> </a:t>
            </a:r>
            <a:r>
              <a:rPr sz="2750" spc="-5" dirty="0">
                <a:solidFill>
                  <a:srgbClr val="00AFEF"/>
                </a:solidFill>
              </a:rPr>
              <a:t>(EBS)?</a:t>
            </a:r>
            <a:endParaRPr sz="275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1553" y="4844922"/>
          <a:ext cx="4488815" cy="445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7245"/>
                <a:gridCol w="2401570"/>
              </a:tblGrid>
              <a:tr h="445007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Instance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27000" marB="0"/>
                </a:tc>
                <a:tc>
                  <a:txBody>
                    <a:bodyPr/>
                    <a:lstStyle/>
                    <a:p>
                      <a:pPr marL="1088390">
                        <a:lnSpc>
                          <a:spcPts val="1905"/>
                        </a:lnSpc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EBS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storage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30604" y="5820410"/>
            <a:ext cx="5442585" cy="3171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EBS storage is allocated in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volumes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0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A volume is a 'virtual </a:t>
            </a:r>
            <a:r>
              <a:rPr sz="1600" spc="-10" dirty="0">
                <a:latin typeface="Calibri"/>
                <a:cs typeface="Calibri"/>
              </a:rPr>
              <a:t>disk' </a:t>
            </a:r>
            <a:r>
              <a:rPr sz="1600" spc="-5" dirty="0">
                <a:latin typeface="Calibri"/>
                <a:cs typeface="Calibri"/>
              </a:rPr>
              <a:t>(size: 1gb –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16tb)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889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Basically, a raw block</a:t>
            </a:r>
            <a:r>
              <a:rPr sz="1600" spc="-10" dirty="0">
                <a:latin typeface="Calibri"/>
                <a:cs typeface="Calibri"/>
              </a:rPr>
              <a:t> device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895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Can be attached to an instance </a:t>
            </a:r>
            <a:r>
              <a:rPr sz="1600" spc="-10" dirty="0">
                <a:latin typeface="Calibri"/>
                <a:cs typeface="Calibri"/>
              </a:rPr>
              <a:t>(but </a:t>
            </a:r>
            <a:r>
              <a:rPr sz="1600" spc="-5" dirty="0">
                <a:latin typeface="Calibri"/>
                <a:cs typeface="Calibri"/>
              </a:rPr>
              <a:t>only </a:t>
            </a:r>
            <a:r>
              <a:rPr sz="1600" spc="-10" dirty="0">
                <a:latin typeface="Calibri"/>
                <a:cs typeface="Calibri"/>
              </a:rPr>
              <a:t>one </a:t>
            </a:r>
            <a:r>
              <a:rPr sz="1600" spc="-5" dirty="0">
                <a:latin typeface="Calibri"/>
                <a:cs typeface="Calibri"/>
              </a:rPr>
              <a:t>at a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time)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A single instance can access multiple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volumes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Char char="o"/>
            </a:pPr>
            <a:endParaRPr sz="155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5"/>
              </a:spcBef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Placed in specific availability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zones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Why is this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useful?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Be sure to place it </a:t>
            </a:r>
            <a:r>
              <a:rPr sz="1600" spc="-10" dirty="0">
                <a:latin typeface="Calibri"/>
                <a:cs typeface="Calibri"/>
              </a:rPr>
              <a:t>near </a:t>
            </a:r>
            <a:r>
              <a:rPr sz="1600" spc="-5" dirty="0">
                <a:latin typeface="Calibri"/>
                <a:cs typeface="Calibri"/>
              </a:rPr>
              <a:t>instances (otherwise can't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attach)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Calibri"/>
              <a:buChar char="o"/>
            </a:pPr>
            <a:endParaRPr sz="1550">
              <a:latin typeface="Calibri"/>
              <a:cs typeface="Calibri"/>
            </a:endParaRPr>
          </a:p>
          <a:p>
            <a:pPr marL="240665" indent="-228600">
              <a:lnSpc>
                <a:spcPts val="1914"/>
              </a:lnSpc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Replicated across multiple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servers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0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Data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lost if a single server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fails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Amazon: Annual failure rate 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0.1-0.2%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9555" y="1961895"/>
            <a:ext cx="4752340" cy="4819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305813"/>
            <a:ext cx="530542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login to your </a:t>
            </a:r>
            <a:r>
              <a:rPr sz="1400" spc="-5" dirty="0">
                <a:latin typeface="Calibri"/>
                <a:cs typeface="Calibri"/>
              </a:rPr>
              <a:t>instance, </a:t>
            </a:r>
            <a:r>
              <a:rPr sz="1400" dirty="0">
                <a:latin typeface="Calibri"/>
                <a:cs typeface="Calibri"/>
              </a:rPr>
              <a:t>after logged in </a:t>
            </a:r>
            <a:r>
              <a:rPr sz="1400" spc="-5" dirty="0">
                <a:latin typeface="Calibri"/>
                <a:cs typeface="Calibri"/>
              </a:rPr>
              <a:t>open Run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execute  diskmgmt.msc command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open </a:t>
            </a:r>
            <a:r>
              <a:rPr sz="1400" dirty="0">
                <a:latin typeface="Calibri"/>
                <a:cs typeface="Calibri"/>
              </a:rPr>
              <a:t>storage </a:t>
            </a:r>
            <a:r>
              <a:rPr sz="1400" spc="-5" dirty="0">
                <a:latin typeface="Calibri"/>
                <a:cs typeface="Calibri"/>
              </a:rPr>
              <a:t>volumes attached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969632"/>
            <a:ext cx="5716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in the </a:t>
            </a:r>
            <a:r>
              <a:rPr sz="1400" spc="-5" dirty="0">
                <a:latin typeface="Calibri"/>
                <a:cs typeface="Calibri"/>
              </a:rPr>
              <a:t>disk management screen select 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which </a:t>
            </a:r>
            <a:r>
              <a:rPr sz="1400" dirty="0">
                <a:latin typeface="Calibri"/>
                <a:cs typeface="Calibri"/>
              </a:rPr>
              <a:t>we </a:t>
            </a:r>
            <a:r>
              <a:rPr sz="1400" spc="-5" dirty="0">
                <a:latin typeface="Calibri"/>
                <a:cs typeface="Calibri"/>
              </a:rPr>
              <a:t>have created  and do </a:t>
            </a:r>
            <a:r>
              <a:rPr sz="1400" dirty="0">
                <a:latin typeface="Calibri"/>
                <a:cs typeface="Calibri"/>
              </a:rPr>
              <a:t>a right </a:t>
            </a:r>
            <a:r>
              <a:rPr sz="1400" spc="-5" dirty="0">
                <a:latin typeface="Calibri"/>
                <a:cs typeface="Calibri"/>
              </a:rPr>
              <a:t>click </a:t>
            </a:r>
            <a:r>
              <a:rPr sz="1400" spc="5" dirty="0">
                <a:latin typeface="Calibri"/>
                <a:cs typeface="Calibri"/>
              </a:rPr>
              <a:t>on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67460"/>
            <a:ext cx="6953250" cy="8867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0980" y="5753214"/>
            <a:ext cx="480949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0980" y="6058014"/>
            <a:ext cx="4809490" cy="365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5523357"/>
            <a:ext cx="181483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Click </a:t>
            </a:r>
            <a:r>
              <a:rPr sz="1350" dirty="0">
                <a:latin typeface="Calibri"/>
                <a:cs typeface="Calibri"/>
              </a:rPr>
              <a:t>on Next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continue.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1455" y="1931735"/>
            <a:ext cx="4828540" cy="367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0980" y="6030596"/>
            <a:ext cx="4809490" cy="3646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80758"/>
            <a:ext cx="578040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following </a:t>
            </a:r>
            <a:r>
              <a:rPr sz="1400" spc="-5" dirty="0">
                <a:latin typeface="Calibri"/>
                <a:cs typeface="Calibri"/>
              </a:rPr>
              <a:t>screen specify size </a:t>
            </a:r>
            <a:r>
              <a:rPr sz="1400" dirty="0">
                <a:latin typeface="Calibri"/>
                <a:cs typeface="Calibri"/>
              </a:rPr>
              <a:t>if you want to create </a:t>
            </a:r>
            <a:r>
              <a:rPr sz="1400" spc="-5" dirty="0">
                <a:latin typeface="Calibri"/>
                <a:cs typeface="Calibri"/>
              </a:rPr>
              <a:t>more </a:t>
            </a:r>
            <a:r>
              <a:rPr sz="1400" dirty="0">
                <a:latin typeface="Calibri"/>
                <a:cs typeface="Calibri"/>
              </a:rPr>
              <a:t>drives </a:t>
            </a:r>
            <a:r>
              <a:rPr sz="1400" spc="-5" dirty="0">
                <a:latin typeface="Calibri"/>
                <a:cs typeface="Calibri"/>
              </a:rPr>
              <a:t>or </a:t>
            </a:r>
            <a:r>
              <a:rPr sz="1400" dirty="0">
                <a:latin typeface="Calibri"/>
                <a:cs typeface="Calibri"/>
              </a:rPr>
              <a:t>leave </a:t>
            </a:r>
            <a:r>
              <a:rPr sz="1400" spc="-10" dirty="0">
                <a:latin typeface="Calibri"/>
                <a:cs typeface="Calibri"/>
              </a:rPr>
              <a:t>as  </a:t>
            </a:r>
            <a:r>
              <a:rPr sz="1400" spc="-5" dirty="0">
                <a:latin typeface="Calibri"/>
                <a:cs typeface="Calibri"/>
              </a:rPr>
              <a:t>full size and click 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Next.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792788"/>
            <a:ext cx="4599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Specify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drive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the newly creating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and click on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Next.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5425" y="1694956"/>
            <a:ext cx="4799965" cy="3666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0980" y="5782946"/>
            <a:ext cx="4809490" cy="3665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51599"/>
            <a:ext cx="4175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screen </a:t>
            </a:r>
            <a:r>
              <a:rPr sz="1400" dirty="0">
                <a:latin typeface="Calibri"/>
                <a:cs typeface="Calibri"/>
              </a:rPr>
              <a:t>go with </a:t>
            </a:r>
            <a:r>
              <a:rPr sz="1400" spc="-5" dirty="0">
                <a:latin typeface="Calibri"/>
                <a:cs typeface="Calibri"/>
              </a:rPr>
              <a:t>default selections and click on </a:t>
            </a:r>
            <a:r>
              <a:rPr sz="1400" dirty="0">
                <a:latin typeface="Calibri"/>
                <a:cs typeface="Calibri"/>
              </a:rPr>
              <a:t>Next.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545341"/>
            <a:ext cx="3866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On the next screen </a:t>
            </a: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finish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complete the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setup.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4450" y="1949323"/>
            <a:ext cx="5160645" cy="1713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7775" y="4290440"/>
            <a:ext cx="5293359" cy="1351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497802"/>
            <a:ext cx="59817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506982"/>
            <a:ext cx="56508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After </a:t>
            </a:r>
            <a:r>
              <a:rPr sz="1400" spc="-5" dirty="0">
                <a:latin typeface="Calibri"/>
                <a:cs typeface="Calibri"/>
              </a:rPr>
              <a:t>formatting </a:t>
            </a:r>
            <a:r>
              <a:rPr sz="1400" dirty="0">
                <a:latin typeface="Calibri"/>
                <a:cs typeface="Calibri"/>
              </a:rPr>
              <a:t>it </a:t>
            </a:r>
            <a:r>
              <a:rPr sz="1400" spc="-5" dirty="0">
                <a:latin typeface="Calibri"/>
                <a:cs typeface="Calibri"/>
              </a:rPr>
              <a:t>will show </a:t>
            </a:r>
            <a:r>
              <a:rPr sz="1400" dirty="0">
                <a:latin typeface="Calibri"/>
                <a:cs typeface="Calibri"/>
              </a:rPr>
              <a:t>as </a:t>
            </a:r>
            <a:r>
              <a:rPr sz="1400" spc="-5" dirty="0">
                <a:latin typeface="Calibri"/>
                <a:cs typeface="Calibri"/>
              </a:rPr>
              <a:t>Healthy,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close disk management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console.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3848226"/>
            <a:ext cx="409447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Open </a:t>
            </a:r>
            <a:r>
              <a:rPr sz="1400" dirty="0">
                <a:latin typeface="Calibri"/>
                <a:cs typeface="Calibri"/>
              </a:rPr>
              <a:t>My </a:t>
            </a:r>
            <a:r>
              <a:rPr sz="1400" spc="-5" dirty="0">
                <a:latin typeface="Calibri"/>
                <a:cs typeface="Calibri"/>
              </a:rPr>
              <a:t>Computer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see the newly </a:t>
            </a:r>
            <a:r>
              <a:rPr sz="1400" dirty="0">
                <a:latin typeface="Calibri"/>
                <a:cs typeface="Calibri"/>
              </a:rPr>
              <a:t>formatted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26988"/>
            <a:ext cx="5883275" cy="669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To unmount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Volume, once </a:t>
            </a:r>
            <a:r>
              <a:rPr sz="1400" dirty="0">
                <a:latin typeface="Calibri"/>
                <a:cs typeface="Calibri"/>
              </a:rPr>
              <a:t>again open run </a:t>
            </a:r>
            <a:r>
              <a:rPr sz="1400" spc="-5" dirty="0">
                <a:latin typeface="Calibri"/>
                <a:cs typeface="Calibri"/>
              </a:rPr>
              <a:t>and execute diskmgmt.msc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disk  management console.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latin typeface="Calibri"/>
                <a:cs typeface="Calibri"/>
              </a:rPr>
              <a:t>Then select </a:t>
            </a:r>
            <a:r>
              <a:rPr sz="1400" dirty="0">
                <a:latin typeface="Calibri"/>
                <a:cs typeface="Calibri"/>
              </a:rPr>
              <a:t>your volume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right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it </a:t>
            </a:r>
            <a:r>
              <a:rPr sz="1400" spc="-5" dirty="0">
                <a:latin typeface="Calibri"/>
                <a:cs typeface="Calibri"/>
              </a:rPr>
              <a:t>and select Delete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8130" y="1552955"/>
            <a:ext cx="4694555" cy="2094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695316"/>
            <a:ext cx="5981700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2904" y="7227557"/>
            <a:ext cx="4485005" cy="1999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109218"/>
            <a:ext cx="1477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Click yes to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confirm.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037202"/>
            <a:ext cx="4490085" cy="4559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0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Volumes section on the </a:t>
            </a:r>
            <a:r>
              <a:rPr sz="1400" dirty="0">
                <a:latin typeface="Calibri"/>
                <a:cs typeface="Calibri"/>
              </a:rPr>
              <a:t>EC2 page </a:t>
            </a:r>
            <a:r>
              <a:rPr sz="1400" spc="-5" dirty="0">
                <a:latin typeface="Calibri"/>
                <a:cs typeface="Calibri"/>
              </a:rPr>
              <a:t>on </a:t>
            </a:r>
            <a:r>
              <a:rPr sz="1400" dirty="0">
                <a:latin typeface="Calibri"/>
                <a:cs typeface="Calibri"/>
              </a:rPr>
              <a:t>AWS </a:t>
            </a:r>
            <a:r>
              <a:rPr sz="1400" spc="-5" dirty="0">
                <a:latin typeface="Calibri"/>
                <a:cs typeface="Calibri"/>
              </a:rPr>
              <a:t>console.  Select the </a:t>
            </a:r>
            <a:r>
              <a:rPr sz="1400" dirty="0">
                <a:latin typeface="Calibri"/>
                <a:cs typeface="Calibri"/>
              </a:rPr>
              <a:t>volume and go </a:t>
            </a:r>
            <a:r>
              <a:rPr sz="1400" spc="-5" dirty="0">
                <a:latin typeface="Calibri"/>
                <a:cs typeface="Calibri"/>
              </a:rPr>
              <a:t>to Actions click on Detach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6783705"/>
            <a:ext cx="4581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Yes, detach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confirming detaching from 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804286"/>
            <a:ext cx="5981700" cy="1886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3014" y="5520054"/>
            <a:ext cx="5265420" cy="1924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301241"/>
            <a:ext cx="558165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26C09"/>
                </a:solidFill>
                <a:latin typeface="Calibri"/>
                <a:cs typeface="Calibri"/>
              </a:rPr>
              <a:t>ATTACHING </a:t>
            </a:r>
            <a:r>
              <a:rPr sz="1400" b="1" spc="-5" dirty="0">
                <a:solidFill>
                  <a:srgbClr val="E26C09"/>
                </a:solidFill>
                <a:latin typeface="Calibri"/>
                <a:cs typeface="Calibri"/>
              </a:rPr>
              <a:t>AND MOUNTING VOLUMES TO LINUX</a:t>
            </a:r>
            <a:r>
              <a:rPr sz="1400" b="1" spc="-25" dirty="0">
                <a:solidFill>
                  <a:srgbClr val="E26C09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E26C09"/>
                </a:solidFill>
                <a:latin typeface="Calibri"/>
                <a:cs typeface="Calibri"/>
              </a:rPr>
              <a:t>INSTANCES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Calibri"/>
              <a:cs typeface="Calibri"/>
            </a:endParaRPr>
          </a:p>
          <a:p>
            <a:pPr marL="12700" marR="1282065">
              <a:lnSpc>
                <a:spcPct val="101400"/>
              </a:lnSpc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logged in to AWS, go </a:t>
            </a:r>
            <a:r>
              <a:rPr sz="1400" spc="-5" dirty="0">
                <a:latin typeface="Calibri"/>
                <a:cs typeface="Calibri"/>
              </a:rPr>
              <a:t>Volumes section under </a:t>
            </a:r>
            <a:r>
              <a:rPr sz="1400" dirty="0">
                <a:latin typeface="Calibri"/>
                <a:cs typeface="Calibri"/>
              </a:rPr>
              <a:t>EC2.  </a:t>
            </a: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create a volume as </a:t>
            </a:r>
            <a:r>
              <a:rPr sz="1400" spc="-5" dirty="0">
                <a:latin typeface="Calibri"/>
                <a:cs typeface="Calibri"/>
              </a:rPr>
              <a:t>depicted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above.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created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the volume </a:t>
            </a:r>
            <a:r>
              <a:rPr sz="1400" spc="-5" dirty="0">
                <a:latin typeface="Calibri"/>
                <a:cs typeface="Calibri"/>
              </a:rPr>
              <a:t>and click Actions and choose </a:t>
            </a:r>
            <a:r>
              <a:rPr sz="1400" dirty="0">
                <a:latin typeface="Calibri"/>
                <a:cs typeface="Calibri"/>
              </a:rPr>
              <a:t>Attach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078095"/>
            <a:ext cx="47193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Select instance from the Instance text field or specify </a:t>
            </a:r>
            <a:r>
              <a:rPr sz="1400" spc="-10" dirty="0">
                <a:latin typeface="Calibri"/>
                <a:cs typeface="Calibri"/>
              </a:rPr>
              <a:t>Instance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834121"/>
            <a:ext cx="42805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Then click on </a:t>
            </a:r>
            <a:r>
              <a:rPr sz="1400" dirty="0">
                <a:latin typeface="Calibri"/>
                <a:cs typeface="Calibri"/>
              </a:rPr>
              <a:t>Attach to </a:t>
            </a:r>
            <a:r>
              <a:rPr sz="1400" spc="-5" dirty="0">
                <a:latin typeface="Calibri"/>
                <a:cs typeface="Calibri"/>
              </a:rPr>
              <a:t>attach </a:t>
            </a:r>
            <a:r>
              <a:rPr sz="1400" dirty="0">
                <a:latin typeface="Calibri"/>
                <a:cs typeface="Calibri"/>
              </a:rPr>
              <a:t>volume to </a:t>
            </a:r>
            <a:r>
              <a:rPr sz="1400" spc="-5" dirty="0">
                <a:latin typeface="Calibri"/>
                <a:cs typeface="Calibri"/>
              </a:rPr>
              <a:t>selected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100" y="1285875"/>
            <a:ext cx="6924675" cy="869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013580"/>
            <a:ext cx="549021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login to </a:t>
            </a:r>
            <a:r>
              <a:rPr sz="1400" spc="-5" dirty="0">
                <a:latin typeface="Calibri"/>
                <a:cs typeface="Calibri"/>
              </a:rPr>
              <a:t>Linux and </a:t>
            </a:r>
            <a:r>
              <a:rPr sz="1400" dirty="0">
                <a:latin typeface="Calibri"/>
                <a:cs typeface="Calibri"/>
              </a:rPr>
              <a:t>execute the below </a:t>
            </a:r>
            <a:r>
              <a:rPr sz="1400" spc="-5" dirty="0">
                <a:latin typeface="Calibri"/>
                <a:cs typeface="Calibri"/>
              </a:rPr>
              <a:t>commands </a:t>
            </a:r>
            <a:r>
              <a:rPr sz="1400" dirty="0">
                <a:latin typeface="Calibri"/>
                <a:cs typeface="Calibri"/>
              </a:rPr>
              <a:t>to format </a:t>
            </a:r>
            <a:r>
              <a:rPr sz="1400" spc="-5" dirty="0">
                <a:latin typeface="Calibri"/>
                <a:cs typeface="Calibri"/>
              </a:rPr>
              <a:t>and  mount </a:t>
            </a:r>
            <a:r>
              <a:rPr sz="1400" dirty="0">
                <a:latin typeface="Calibri"/>
                <a:cs typeface="Calibri"/>
              </a:rPr>
              <a:t>to your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455" y="4466971"/>
            <a:ext cx="6081395" cy="512000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67945" marR="2469515">
              <a:lnSpc>
                <a:spcPct val="100000"/>
              </a:lnSpc>
              <a:spcBef>
                <a:spcPts val="25"/>
              </a:spcBef>
            </a:pPr>
            <a:r>
              <a:rPr sz="1400" b="1" spc="-5" dirty="0">
                <a:latin typeface="Calibri"/>
                <a:cs typeface="Calibri"/>
              </a:rPr>
              <a:t>Create the partition for </a:t>
            </a:r>
            <a:r>
              <a:rPr sz="1400" b="1" dirty="0">
                <a:latin typeface="Calibri"/>
                <a:cs typeface="Calibri"/>
              </a:rPr>
              <a:t>newly </a:t>
            </a:r>
            <a:r>
              <a:rPr sz="1400" b="1" spc="-5" dirty="0">
                <a:latin typeface="Calibri"/>
                <a:cs typeface="Calibri"/>
              </a:rPr>
              <a:t>attached volume.  </a:t>
            </a:r>
            <a:r>
              <a:rPr sz="1400" spc="-5" dirty="0">
                <a:latin typeface="Calibri"/>
                <a:cs typeface="Calibri"/>
              </a:rPr>
              <a:t>[root@ip-172-31-25-51 ~]# fdisk </a:t>
            </a:r>
            <a:r>
              <a:rPr sz="1400" dirty="0">
                <a:latin typeface="Calibri"/>
                <a:cs typeface="Calibri"/>
              </a:rPr>
              <a:t>/dev/xvdf  </a:t>
            </a:r>
            <a:r>
              <a:rPr sz="1400" spc="-5" dirty="0">
                <a:latin typeface="Calibri"/>
                <a:cs typeface="Calibri"/>
              </a:rPr>
              <a:t>Welcome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fdisk (util-linux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2.23.2).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alibri"/>
              <a:cs typeface="Calibri"/>
            </a:endParaRPr>
          </a:p>
          <a:p>
            <a:pPr marL="67945" marR="1062355">
              <a:lnSpc>
                <a:spcPct val="101400"/>
              </a:lnSpc>
            </a:pPr>
            <a:r>
              <a:rPr sz="1400" spc="-5" dirty="0">
                <a:latin typeface="Calibri"/>
                <a:cs typeface="Calibri"/>
              </a:rPr>
              <a:t>Changes </a:t>
            </a:r>
            <a:r>
              <a:rPr sz="1400" dirty="0">
                <a:latin typeface="Calibri"/>
                <a:cs typeface="Calibri"/>
              </a:rPr>
              <a:t>will remain in </a:t>
            </a:r>
            <a:r>
              <a:rPr sz="1400" spc="-5" dirty="0">
                <a:latin typeface="Calibri"/>
                <a:cs typeface="Calibri"/>
              </a:rPr>
              <a:t>memory only, until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decide </a:t>
            </a:r>
            <a:r>
              <a:rPr sz="1400" dirty="0">
                <a:latin typeface="Calibri"/>
                <a:cs typeface="Calibri"/>
              </a:rPr>
              <a:t>to write </a:t>
            </a:r>
            <a:r>
              <a:rPr sz="1400" spc="-5" dirty="0">
                <a:latin typeface="Calibri"/>
                <a:cs typeface="Calibri"/>
              </a:rPr>
              <a:t>them.  </a:t>
            </a:r>
            <a:r>
              <a:rPr sz="1400" dirty="0">
                <a:latin typeface="Calibri"/>
                <a:cs typeface="Calibri"/>
              </a:rPr>
              <a:t>Be careful before </a:t>
            </a:r>
            <a:r>
              <a:rPr sz="1400" spc="-1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write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command.</a:t>
            </a:r>
            <a:endParaRPr sz="140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  <a:spcBef>
                <a:spcPts val="50"/>
              </a:spcBef>
            </a:pPr>
            <a:r>
              <a:rPr sz="1400" spc="-5" dirty="0">
                <a:latin typeface="Calibri"/>
                <a:cs typeface="Calibri"/>
              </a:rPr>
              <a:t>Device does not contain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recognized </a:t>
            </a:r>
            <a:r>
              <a:rPr sz="1400" dirty="0">
                <a:latin typeface="Calibri"/>
                <a:cs typeface="Calibri"/>
              </a:rPr>
              <a:t>partition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table</a:t>
            </a:r>
            <a:endParaRPr sz="140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alibri"/>
                <a:cs typeface="Calibri"/>
              </a:rPr>
              <a:t>Building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new DOS </a:t>
            </a:r>
            <a:r>
              <a:rPr sz="1400" dirty="0">
                <a:latin typeface="Calibri"/>
                <a:cs typeface="Calibri"/>
              </a:rPr>
              <a:t>disklabel with </a:t>
            </a:r>
            <a:r>
              <a:rPr sz="1400" spc="-5" dirty="0">
                <a:latin typeface="Calibri"/>
                <a:cs typeface="Calibri"/>
              </a:rPr>
              <a:t>disk identifier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0x7ee209a3.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libri"/>
              <a:cs typeface="Calibri"/>
            </a:endParaRPr>
          </a:p>
          <a:p>
            <a:pPr marL="67945" marR="4183379">
              <a:lnSpc>
                <a:spcPct val="102099"/>
              </a:lnSpc>
            </a:pPr>
            <a:r>
              <a:rPr sz="1400" spc="-5" dirty="0">
                <a:latin typeface="Calibri"/>
                <a:cs typeface="Calibri"/>
              </a:rPr>
              <a:t>Command </a:t>
            </a:r>
            <a:r>
              <a:rPr sz="1400" dirty="0">
                <a:latin typeface="Calibri"/>
                <a:cs typeface="Calibri"/>
              </a:rPr>
              <a:t>(m for </a:t>
            </a:r>
            <a:r>
              <a:rPr sz="1400" spc="-5" dirty="0">
                <a:latin typeface="Calibri"/>
                <a:cs typeface="Calibri"/>
              </a:rPr>
              <a:t>help):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  Partition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type:</a:t>
            </a:r>
            <a:endParaRPr sz="1400">
              <a:latin typeface="Calibri"/>
              <a:cs typeface="Calibri"/>
            </a:endParaRPr>
          </a:p>
          <a:p>
            <a:pPr marL="194310" marR="3227070" indent="5715">
              <a:lnSpc>
                <a:spcPts val="1670"/>
              </a:lnSpc>
              <a:spcBef>
                <a:spcPts val="110"/>
              </a:spcBef>
            </a:pPr>
            <a:r>
              <a:rPr sz="1400" dirty="0">
                <a:latin typeface="Calibri"/>
                <a:cs typeface="Calibri"/>
              </a:rPr>
              <a:t>p primary </a:t>
            </a:r>
            <a:r>
              <a:rPr sz="1400" spc="-5" dirty="0">
                <a:latin typeface="Calibri"/>
                <a:cs typeface="Calibri"/>
              </a:rPr>
              <a:t>(0 </a:t>
            </a:r>
            <a:r>
              <a:rPr sz="1400" dirty="0">
                <a:latin typeface="Calibri"/>
                <a:cs typeface="Calibri"/>
              </a:rPr>
              <a:t>primary, 0 </a:t>
            </a:r>
            <a:r>
              <a:rPr sz="1400" spc="-5" dirty="0">
                <a:latin typeface="Calibri"/>
                <a:cs typeface="Calibri"/>
              </a:rPr>
              <a:t>extended, </a:t>
            </a:r>
            <a:r>
              <a:rPr sz="1400" dirty="0">
                <a:latin typeface="Calibri"/>
                <a:cs typeface="Calibri"/>
              </a:rPr>
              <a:t>4  </a:t>
            </a:r>
            <a:r>
              <a:rPr sz="1400" spc="-5" dirty="0">
                <a:latin typeface="Calibri"/>
                <a:cs typeface="Calibri"/>
              </a:rPr>
              <a:t>free)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extended</a:t>
            </a:r>
            <a:endParaRPr sz="1400">
              <a:latin typeface="Calibri"/>
              <a:cs typeface="Calibri"/>
            </a:endParaRPr>
          </a:p>
          <a:p>
            <a:pPr marL="67945">
              <a:lnSpc>
                <a:spcPts val="1670"/>
              </a:lnSpc>
            </a:pPr>
            <a:r>
              <a:rPr sz="1400" spc="-5" dirty="0">
                <a:latin typeface="Calibri"/>
                <a:cs typeface="Calibri"/>
              </a:rPr>
              <a:t>Select (default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p):</a:t>
            </a:r>
            <a:endParaRPr sz="1400">
              <a:latin typeface="Calibri"/>
              <a:cs typeface="Calibri"/>
            </a:endParaRPr>
          </a:p>
          <a:p>
            <a:pPr marL="67945" marR="3606165">
              <a:lnSpc>
                <a:spcPts val="1720"/>
              </a:lnSpc>
              <a:spcBef>
                <a:spcPts val="50"/>
              </a:spcBef>
            </a:pPr>
            <a:r>
              <a:rPr sz="140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default </a:t>
            </a:r>
            <a:r>
              <a:rPr sz="1400" dirty="0">
                <a:latin typeface="Calibri"/>
                <a:cs typeface="Calibri"/>
              </a:rPr>
              <a:t>response p  Partition </a:t>
            </a:r>
            <a:r>
              <a:rPr sz="1400" spc="-5" dirty="0">
                <a:latin typeface="Calibri"/>
                <a:cs typeface="Calibri"/>
              </a:rPr>
              <a:t>number </a:t>
            </a:r>
            <a:r>
              <a:rPr sz="1400" dirty="0">
                <a:latin typeface="Calibri"/>
                <a:cs typeface="Calibri"/>
              </a:rPr>
              <a:t>(1-4, </a:t>
            </a:r>
            <a:r>
              <a:rPr sz="1400" spc="-5" dirty="0">
                <a:latin typeface="Calibri"/>
                <a:cs typeface="Calibri"/>
              </a:rPr>
              <a:t>default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1):</a:t>
            </a:r>
            <a:endParaRPr sz="1400">
              <a:latin typeface="Calibri"/>
              <a:cs typeface="Calibri"/>
            </a:endParaRPr>
          </a:p>
          <a:p>
            <a:pPr marL="67945">
              <a:lnSpc>
                <a:spcPts val="1625"/>
              </a:lnSpc>
            </a:pPr>
            <a:r>
              <a:rPr sz="1400" dirty="0">
                <a:latin typeface="Calibri"/>
                <a:cs typeface="Calibri"/>
              </a:rPr>
              <a:t>First </a:t>
            </a:r>
            <a:r>
              <a:rPr sz="1400" spc="-5" dirty="0">
                <a:latin typeface="Calibri"/>
                <a:cs typeface="Calibri"/>
              </a:rPr>
              <a:t>sector (2048-209715199, default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2048):</a:t>
            </a:r>
            <a:endParaRPr sz="140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  <a:spcBef>
                <a:spcPts val="40"/>
              </a:spcBef>
            </a:pPr>
            <a:r>
              <a:rPr sz="140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default </a:t>
            </a:r>
            <a:r>
              <a:rPr sz="1400" dirty="0">
                <a:latin typeface="Calibri"/>
                <a:cs typeface="Calibri"/>
              </a:rPr>
              <a:t>value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2048</a:t>
            </a:r>
            <a:endParaRPr sz="1400">
              <a:latin typeface="Calibri"/>
              <a:cs typeface="Calibri"/>
            </a:endParaRPr>
          </a:p>
          <a:p>
            <a:pPr marL="67945" marR="513080">
              <a:lnSpc>
                <a:spcPts val="1730"/>
              </a:lnSpc>
              <a:spcBef>
                <a:spcPts val="40"/>
              </a:spcBef>
            </a:pPr>
            <a:r>
              <a:rPr sz="1400" spc="-5" dirty="0">
                <a:latin typeface="Calibri"/>
                <a:cs typeface="Calibri"/>
              </a:rPr>
              <a:t>Last sector, +sectors or +size{K,M,G} (2048-209715199, default 209715199):  </a:t>
            </a:r>
            <a:r>
              <a:rPr sz="140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default </a:t>
            </a:r>
            <a:r>
              <a:rPr sz="1400" dirty="0">
                <a:latin typeface="Calibri"/>
                <a:cs typeface="Calibri"/>
              </a:rPr>
              <a:t>value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209715199</a:t>
            </a:r>
            <a:endParaRPr sz="1400">
              <a:latin typeface="Calibri"/>
              <a:cs typeface="Calibri"/>
            </a:endParaRPr>
          </a:p>
          <a:p>
            <a:pPr marL="67945">
              <a:lnSpc>
                <a:spcPts val="1635"/>
              </a:lnSpc>
            </a:pPr>
            <a:r>
              <a:rPr sz="1400" dirty="0">
                <a:latin typeface="Calibri"/>
                <a:cs typeface="Calibri"/>
              </a:rPr>
              <a:t>Partition 1 </a:t>
            </a:r>
            <a:r>
              <a:rPr sz="1400" spc="-5" dirty="0">
                <a:latin typeface="Calibri"/>
                <a:cs typeface="Calibri"/>
              </a:rPr>
              <a:t>of type Linux and of size 100 </a:t>
            </a:r>
            <a:r>
              <a:rPr sz="1400" spc="5" dirty="0">
                <a:latin typeface="Calibri"/>
                <a:cs typeface="Calibri"/>
              </a:rPr>
              <a:t>GiB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Command </a:t>
            </a:r>
            <a:r>
              <a:rPr sz="1400" dirty="0">
                <a:latin typeface="Calibri"/>
                <a:cs typeface="Calibri"/>
              </a:rPr>
              <a:t>(m for </a:t>
            </a:r>
            <a:r>
              <a:rPr sz="1400" spc="-5" dirty="0">
                <a:latin typeface="Calibri"/>
                <a:cs typeface="Calibri"/>
              </a:rPr>
              <a:t>help):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682116"/>
            <a:ext cx="486727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Disk </a:t>
            </a:r>
            <a:r>
              <a:rPr sz="1400" dirty="0">
                <a:latin typeface="Calibri"/>
                <a:cs typeface="Calibri"/>
              </a:rPr>
              <a:t>/dev/xvdf: </a:t>
            </a:r>
            <a:r>
              <a:rPr sz="1400" spc="-5" dirty="0">
                <a:latin typeface="Calibri"/>
                <a:cs typeface="Calibri"/>
              </a:rPr>
              <a:t>107.4 </a:t>
            </a:r>
            <a:r>
              <a:rPr sz="1400" dirty="0">
                <a:latin typeface="Calibri"/>
                <a:cs typeface="Calibri"/>
              </a:rPr>
              <a:t>GB, </a:t>
            </a:r>
            <a:r>
              <a:rPr sz="1400" spc="-5" dirty="0">
                <a:latin typeface="Calibri"/>
                <a:cs typeface="Calibri"/>
              </a:rPr>
              <a:t>107374182400 </a:t>
            </a:r>
            <a:r>
              <a:rPr sz="1400" dirty="0">
                <a:latin typeface="Calibri"/>
                <a:cs typeface="Calibri"/>
              </a:rPr>
              <a:t>bytes, </a:t>
            </a:r>
            <a:r>
              <a:rPr sz="1400" spc="-5" dirty="0">
                <a:latin typeface="Calibri"/>
                <a:cs typeface="Calibri"/>
              </a:rPr>
              <a:t>209715200 sectors  Units </a:t>
            </a:r>
            <a:r>
              <a:rPr sz="1400" dirty="0">
                <a:latin typeface="Calibri"/>
                <a:cs typeface="Calibri"/>
              </a:rPr>
              <a:t>= </a:t>
            </a:r>
            <a:r>
              <a:rPr sz="1400" spc="-5" dirty="0">
                <a:latin typeface="Calibri"/>
                <a:cs typeface="Calibri"/>
              </a:rPr>
              <a:t>sectors of </a:t>
            </a:r>
            <a:r>
              <a:rPr sz="1400" dirty="0">
                <a:latin typeface="Calibri"/>
                <a:cs typeface="Calibri"/>
              </a:rPr>
              <a:t>1 * </a:t>
            </a:r>
            <a:r>
              <a:rPr sz="1400" spc="-5" dirty="0">
                <a:latin typeface="Calibri"/>
                <a:cs typeface="Calibri"/>
              </a:rPr>
              <a:t>512 </a:t>
            </a:r>
            <a:r>
              <a:rPr sz="1400" dirty="0">
                <a:latin typeface="Calibri"/>
                <a:cs typeface="Calibri"/>
              </a:rPr>
              <a:t>= 512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bytes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1975" y="1257300"/>
            <a:ext cx="6800850" cy="872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3407" y="4290695"/>
          <a:ext cx="6218555" cy="5118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465"/>
                <a:gridCol w="629285"/>
                <a:gridCol w="356235"/>
                <a:gridCol w="4306570"/>
              </a:tblGrid>
              <a:tr h="340995">
                <a:tc gridSpan="3">
                  <a:txBody>
                    <a:bodyPr/>
                    <a:lstStyle/>
                    <a:p>
                      <a:pPr marL="67945" marR="112395">
                        <a:lnSpc>
                          <a:spcPts val="1639"/>
                        </a:lnSpc>
                      </a:pPr>
                      <a:r>
                        <a:rPr sz="1400" b="1" spc="-5" dirty="0">
                          <a:latin typeface="Calibri"/>
                          <a:cs typeface="Calibri"/>
                        </a:rPr>
                        <a:t>Formatting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newly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creat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4">
                  <a:txBody>
                    <a:bodyPr/>
                    <a:lstStyle/>
                    <a:p>
                      <a:pPr marL="15875">
                        <a:lnSpc>
                          <a:spcPts val="1639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ed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partition.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167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~]#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mkfs.ext4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/dev/xvdf1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255">
                        <a:lnSpc>
                          <a:spcPts val="167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-2014)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4455" marR="1813560" indent="-82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26214144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4k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blocks and 6553600  6459b7c0-440f-4fc0-9422-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ck backups stored 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blocks: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350" spc="-5" dirty="0">
                          <a:latin typeface="Calibri"/>
                          <a:cs typeface="Calibri"/>
                        </a:rPr>
                        <a:t>40, 229376, 294912, 819200, 884736, 1605632,</a:t>
                      </a:r>
                      <a:r>
                        <a:rPr sz="13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50" spc="-5" dirty="0">
                          <a:latin typeface="Calibri"/>
                          <a:cs typeface="Calibri"/>
                        </a:rPr>
                        <a:t>2654208,</a:t>
                      </a:r>
                      <a:endParaRPr sz="1350">
                        <a:latin typeface="Calibri"/>
                        <a:cs typeface="Calibri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11239424, 20480000,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23887872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8270" marR="3889375" indent="-88265">
                        <a:lnSpc>
                          <a:spcPct val="101400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one  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68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blocks): done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filesystem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accounting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information: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done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now mounting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to a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directory.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~]#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mount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/dev/xvdf1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/mnt/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17754">
                <a:tc gridSpan="3">
                  <a:txBody>
                    <a:bodyPr/>
                    <a:lstStyle/>
                    <a:p>
                      <a:pPr marL="67945" marR="1308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[root@ip-172-31-25-51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169">
                <a:tc gridSpan="3">
                  <a:txBody>
                    <a:bodyPr/>
                    <a:lstStyle/>
                    <a:p>
                      <a:pPr marL="67945" marR="121285">
                        <a:lnSpc>
                          <a:spcPts val="146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mke2fs 1.42.12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(29-Aug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8693">
                <a:tc gridSpan="3">
                  <a:txBody>
                    <a:bodyPr/>
                    <a:lstStyle/>
                    <a:p>
                      <a:pPr marL="67945" marR="85090">
                        <a:lnSpc>
                          <a:spcPts val="151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Creating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filesystem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with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4122">
                <a:tc gridSpan="3">
                  <a:txBody>
                    <a:bodyPr/>
                    <a:lstStyle/>
                    <a:p>
                      <a:pPr marL="67945" marR="85090">
                        <a:lnSpc>
                          <a:spcPts val="147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inodes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Filesystem</a:t>
                      </a:r>
                      <a:r>
                        <a:rPr sz="1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UUID: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8821">
                <a:tc gridSpan="3">
                  <a:txBody>
                    <a:bodyPr/>
                    <a:lstStyle/>
                    <a:p>
                      <a:pPr marL="67945" marR="75565">
                        <a:lnSpc>
                          <a:spcPts val="147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94de2ee5dc34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Superblo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4249">
                <a:tc gridSpan="3">
                  <a:txBody>
                    <a:bodyPr/>
                    <a:lstStyle/>
                    <a:p>
                      <a:pPr marL="422909" marR="93980">
                        <a:lnSpc>
                          <a:spcPts val="1460"/>
                        </a:lnSpc>
                      </a:pPr>
                      <a:r>
                        <a:rPr sz="1350" spc="-5" dirty="0">
                          <a:latin typeface="Calibri"/>
                          <a:cs typeface="Calibri"/>
                        </a:rPr>
                        <a:t>32768, 98304,</a:t>
                      </a:r>
                      <a:r>
                        <a:rPr sz="13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50" dirty="0">
                          <a:latin typeface="Calibri"/>
                          <a:cs typeface="Calibri"/>
                        </a:rPr>
                        <a:t>1638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19277">
                <a:tc gridSpan="3">
                  <a:txBody>
                    <a:bodyPr/>
                    <a:lstStyle/>
                    <a:p>
                      <a:pPr marL="422909" marR="85090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4096000,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7962624,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18516">
                <a:tc gridSpan="3">
                  <a:txBody>
                    <a:bodyPr/>
                    <a:lstStyle/>
                    <a:p>
                      <a:pPr marL="67945" marR="1212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Allocating group</a:t>
                      </a:r>
                      <a:r>
                        <a:rPr sz="1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tables: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931">
                <a:tc gridSpan="3"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Writing inode tables:</a:t>
                      </a:r>
                      <a:r>
                        <a:rPr sz="14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931">
                <a:tc gridSpan="3">
                  <a:txBody>
                    <a:bodyPr/>
                    <a:lstStyle/>
                    <a:p>
                      <a:pPr marL="67945" marR="130810">
                        <a:lnSpc>
                          <a:spcPts val="149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Creating journal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(32768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18516">
                <a:tc gridSpan="3">
                  <a:txBody>
                    <a:bodyPr/>
                    <a:lstStyle/>
                    <a:p>
                      <a:pPr marL="67945" marR="7556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Writing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superblocks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and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29780">
                <a:tc gridSpan="3">
                  <a:txBody>
                    <a:bodyPr/>
                    <a:lstStyle/>
                    <a:p>
                      <a:pPr marL="67945" marR="1028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Once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formatted,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28434">
                <a:tc gridSpan="3">
                  <a:txBody>
                    <a:bodyPr/>
                    <a:lstStyle/>
                    <a:p>
                      <a:pPr marR="1308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7945" marR="1308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[root@ip-172-31-25-51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17169">
                <a:tc gridSpan="3">
                  <a:txBody>
                    <a:bodyPr/>
                    <a:lstStyle/>
                    <a:p>
                      <a:pPr marL="67945" marR="130810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[root@ip-172-31-25-51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~]# df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-h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6408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Filesystem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gridSpan="3">
                  <a:txBody>
                    <a:bodyPr/>
                    <a:lstStyle/>
                    <a:p>
                      <a:pPr marL="1822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Size Used Avail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Use%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Mounted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7144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/dev/xvda1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gridSpan="3">
                  <a:txBody>
                    <a:bodyPr/>
                    <a:lstStyle/>
                    <a:p>
                      <a:pPr marL="19621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7.8G 1.1G 6.6G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15%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7144">
                <a:tc>
                  <a:txBody>
                    <a:bodyPr/>
                    <a:lstStyle/>
                    <a:p>
                      <a:pPr marL="6794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devtmpfs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490M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699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64K 490M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1%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/dev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8089">
                <a:tc>
                  <a:txBody>
                    <a:bodyPr/>
                    <a:lstStyle/>
                    <a:p>
                      <a:pPr marL="67945">
                        <a:lnSpc>
                          <a:spcPts val="114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14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498M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8895">
                        <a:lnSpc>
                          <a:spcPts val="114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498M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0%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/dev/shm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2004" y="1274572"/>
            <a:ext cx="3690620" cy="89026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400"/>
              </a:lnSpc>
              <a:spcBef>
                <a:spcPts val="80"/>
              </a:spcBef>
            </a:pPr>
            <a:r>
              <a:rPr sz="1400" spc="-5" dirty="0">
                <a:latin typeface="Calibri"/>
                <a:cs typeface="Calibri"/>
              </a:rPr>
              <a:t>Sector size (logical/physical): 512 bytes </a:t>
            </a:r>
            <a:r>
              <a:rPr sz="1400" dirty="0">
                <a:latin typeface="Calibri"/>
                <a:cs typeface="Calibri"/>
              </a:rPr>
              <a:t>/ </a:t>
            </a:r>
            <a:r>
              <a:rPr sz="1400" spc="-5" dirty="0">
                <a:latin typeface="Calibri"/>
                <a:cs typeface="Calibri"/>
              </a:rPr>
              <a:t>512 bytes  I/O size (minimum/optimal): 512 bytes </a:t>
            </a:r>
            <a:r>
              <a:rPr sz="1400" dirty="0">
                <a:latin typeface="Calibri"/>
                <a:cs typeface="Calibri"/>
              </a:rPr>
              <a:t>/ 512 </a:t>
            </a:r>
            <a:r>
              <a:rPr sz="1400" spc="-5" dirty="0">
                <a:latin typeface="Calibri"/>
                <a:cs typeface="Calibri"/>
              </a:rPr>
              <a:t>bytes  Disk </a:t>
            </a:r>
            <a:r>
              <a:rPr sz="1400" dirty="0">
                <a:latin typeface="Calibri"/>
                <a:cs typeface="Calibri"/>
              </a:rPr>
              <a:t>label </a:t>
            </a:r>
            <a:r>
              <a:rPr sz="1400" spc="-5" dirty="0">
                <a:latin typeface="Calibri"/>
                <a:cs typeface="Calibri"/>
              </a:rPr>
              <a:t>type: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dos</a:t>
            </a:r>
            <a:endParaRPr sz="1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5"/>
              </a:spcBef>
            </a:pPr>
            <a:r>
              <a:rPr sz="1400" spc="-5" dirty="0">
                <a:latin typeface="Calibri"/>
                <a:cs typeface="Calibri"/>
              </a:rPr>
              <a:t>Disk identifier: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0x7ee209a3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355088"/>
            <a:ext cx="1038225" cy="447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Device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Boot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350" spc="-5" dirty="0">
                <a:latin typeface="Calibri"/>
                <a:cs typeface="Calibri"/>
              </a:rPr>
              <a:t>/dev/xvdf1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9545" y="2350516"/>
            <a:ext cx="235839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34925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Start End </a:t>
            </a:r>
            <a:r>
              <a:rPr sz="1400" dirty="0">
                <a:latin typeface="Calibri"/>
                <a:cs typeface="Calibri"/>
              </a:rPr>
              <a:t>Blocks </a:t>
            </a:r>
            <a:r>
              <a:rPr sz="1400" spc="-5" dirty="0">
                <a:latin typeface="Calibri"/>
                <a:cs typeface="Calibri"/>
              </a:rPr>
              <a:t>Id System 2048  209715199 104856576 83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Linux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2982975"/>
            <a:ext cx="2852420" cy="109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Command </a:t>
            </a:r>
            <a:r>
              <a:rPr sz="1400" dirty="0">
                <a:latin typeface="Calibri"/>
                <a:cs typeface="Calibri"/>
              </a:rPr>
              <a:t>(m for </a:t>
            </a:r>
            <a:r>
              <a:rPr sz="1400" spc="-5" dirty="0">
                <a:latin typeface="Calibri"/>
                <a:cs typeface="Calibri"/>
              </a:rPr>
              <a:t>help):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partition </a:t>
            </a:r>
            <a:r>
              <a:rPr sz="1400" spc="-5" dirty="0">
                <a:latin typeface="Calibri"/>
                <a:cs typeface="Calibri"/>
              </a:rPr>
              <a:t>table </a:t>
            </a:r>
            <a:r>
              <a:rPr sz="1400" dirty="0">
                <a:latin typeface="Calibri"/>
                <a:cs typeface="Calibri"/>
              </a:rPr>
              <a:t>has </a:t>
            </a:r>
            <a:r>
              <a:rPr sz="1400" spc="-5" dirty="0">
                <a:latin typeface="Calibri"/>
                <a:cs typeface="Calibri"/>
              </a:rPr>
              <a:t>been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altered!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libri"/>
              <a:cs typeface="Calibri"/>
            </a:endParaRPr>
          </a:p>
          <a:p>
            <a:pPr marL="12700" marR="5080">
              <a:lnSpc>
                <a:spcPct val="102099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Calling </a:t>
            </a:r>
            <a:r>
              <a:rPr sz="1400" spc="-5" dirty="0">
                <a:latin typeface="Calibri"/>
                <a:cs typeface="Calibri"/>
              </a:rPr>
              <a:t>ioctl() </a:t>
            </a:r>
            <a:r>
              <a:rPr sz="1400" dirty="0">
                <a:latin typeface="Calibri"/>
                <a:cs typeface="Calibri"/>
              </a:rPr>
              <a:t>to re-read partition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table.  Syncing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disks.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553835"/>
            <a:ext cx="5981700" cy="2742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0604" y="1374864"/>
            <a:ext cx="5721350" cy="18929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0665" marR="68580" indent="-228600">
              <a:lnSpc>
                <a:spcPts val="1870"/>
              </a:lnSpc>
              <a:spcBef>
                <a:spcPts val="200"/>
              </a:spcBef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EC2 instances can have an EBS volume as their root device </a:t>
            </a:r>
            <a:r>
              <a:rPr sz="1600" b="1" spc="-10" dirty="0">
                <a:latin typeface="Calibri"/>
                <a:cs typeface="Calibri"/>
              </a:rPr>
              <a:t>("EBS  </a:t>
            </a:r>
            <a:r>
              <a:rPr sz="1600" b="1" spc="-5" dirty="0">
                <a:latin typeface="Calibri"/>
                <a:cs typeface="Calibri"/>
              </a:rPr>
              <a:t>boot")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450">
              <a:latin typeface="Calibri"/>
              <a:cs typeface="Calibri"/>
            </a:endParaRPr>
          </a:p>
          <a:p>
            <a:pPr marL="697865" lvl="1" indent="-228600">
              <a:lnSpc>
                <a:spcPts val="1880"/>
              </a:lnSpc>
              <a:buChar char="o"/>
              <a:tabLst>
                <a:tab pos="622300" algn="l"/>
              </a:tabLst>
            </a:pPr>
            <a:r>
              <a:rPr sz="1600" spc="-5" dirty="0">
                <a:latin typeface="Calibri"/>
                <a:cs typeface="Calibri"/>
              </a:rPr>
              <a:t>Result: Instance data persists independently from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lifetime  of 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instance</a:t>
            </a:r>
            <a:endParaRPr sz="1600">
              <a:latin typeface="Calibri"/>
              <a:cs typeface="Calibri"/>
            </a:endParaRPr>
          </a:p>
          <a:p>
            <a:pPr marL="697865" marR="219710" lvl="1" indent="-228600">
              <a:lnSpc>
                <a:spcPts val="1920"/>
              </a:lnSpc>
              <a:spcBef>
                <a:spcPts val="25"/>
              </a:spcBef>
              <a:buChar char="o"/>
              <a:tabLst>
                <a:tab pos="698500" algn="l"/>
              </a:tabLst>
            </a:pPr>
            <a:r>
              <a:rPr sz="1600" spc="-10" dirty="0">
                <a:latin typeface="Calibri"/>
                <a:cs typeface="Calibri"/>
              </a:rPr>
              <a:t>You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spc="-10" dirty="0">
                <a:latin typeface="Calibri"/>
                <a:cs typeface="Calibri"/>
              </a:rPr>
              <a:t>stop </a:t>
            </a:r>
            <a:r>
              <a:rPr sz="1600" spc="-5" dirty="0">
                <a:latin typeface="Calibri"/>
                <a:cs typeface="Calibri"/>
              </a:rPr>
              <a:t>and restart the instance, like suspending and  resuming 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laptop</a:t>
            </a:r>
            <a:endParaRPr sz="1600">
              <a:latin typeface="Calibri"/>
              <a:cs typeface="Calibri"/>
            </a:endParaRPr>
          </a:p>
          <a:p>
            <a:pPr marL="926465">
              <a:lnSpc>
                <a:spcPts val="1445"/>
              </a:lnSpc>
            </a:pPr>
            <a:r>
              <a:rPr sz="1700" dirty="0">
                <a:latin typeface="Calibri"/>
                <a:cs typeface="Calibri"/>
              </a:rPr>
              <a:t>▪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453" y="3179279"/>
            <a:ext cx="5189855" cy="63690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685800">
              <a:lnSpc>
                <a:spcPct val="78600"/>
              </a:lnSpc>
              <a:spcBef>
                <a:spcPts val="459"/>
              </a:spcBef>
            </a:pPr>
            <a:r>
              <a:rPr sz="1400" dirty="0">
                <a:latin typeface="Calibri"/>
                <a:cs typeface="Calibri"/>
              </a:rPr>
              <a:t>You won't </a:t>
            </a:r>
            <a:r>
              <a:rPr sz="1400" spc="-5" dirty="0">
                <a:latin typeface="Calibri"/>
                <a:cs typeface="Calibri"/>
              </a:rPr>
              <a:t>be charged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the instance </a:t>
            </a:r>
            <a:r>
              <a:rPr sz="1400" dirty="0">
                <a:latin typeface="Calibri"/>
                <a:cs typeface="Calibri"/>
              </a:rPr>
              <a:t>while it is </a:t>
            </a:r>
            <a:r>
              <a:rPr sz="1400" spc="-5" dirty="0">
                <a:latin typeface="Calibri"/>
                <a:cs typeface="Calibri"/>
              </a:rPr>
              <a:t>stopped (only 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" dirty="0">
                <a:latin typeface="Calibri"/>
                <a:cs typeface="Calibri"/>
              </a:rPr>
              <a:t> EBS)</a:t>
            </a:r>
            <a:endParaRPr sz="1400">
              <a:latin typeface="Calibri"/>
              <a:cs typeface="Calibri"/>
            </a:endParaRPr>
          </a:p>
          <a:p>
            <a:pPr>
              <a:lnSpc>
                <a:spcPts val="1805"/>
              </a:lnSpc>
            </a:pPr>
            <a:r>
              <a:rPr sz="1600" spc="-5" dirty="0">
                <a:latin typeface="Calibri"/>
                <a:cs typeface="Calibri"/>
              </a:rPr>
              <a:t>o </a:t>
            </a:r>
            <a:r>
              <a:rPr sz="1600" spc="-10" dirty="0">
                <a:latin typeface="Calibri"/>
                <a:cs typeface="Calibri"/>
              </a:rPr>
              <a:t>You </a:t>
            </a:r>
            <a:r>
              <a:rPr sz="1600" spc="-5" dirty="0">
                <a:latin typeface="Calibri"/>
                <a:cs typeface="Calibri"/>
              </a:rPr>
              <a:t>can enable termination protection for the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instance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7654" y="3722204"/>
            <a:ext cx="48006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795"/>
              </a:lnSpc>
              <a:spcBef>
                <a:spcPts val="100"/>
              </a:spcBef>
            </a:pPr>
            <a:r>
              <a:rPr sz="1700" dirty="0">
                <a:latin typeface="Calibri"/>
                <a:cs typeface="Calibri"/>
              </a:rPr>
              <a:t>▪</a:t>
            </a:r>
            <a:endParaRPr sz="1700">
              <a:latin typeface="Calibri"/>
              <a:cs typeface="Calibri"/>
            </a:endParaRPr>
          </a:p>
          <a:p>
            <a:pPr marL="228600">
              <a:lnSpc>
                <a:spcPct val="78600"/>
              </a:lnSpc>
              <a:spcBef>
                <a:spcPts val="114"/>
              </a:spcBef>
            </a:pPr>
            <a:r>
              <a:rPr sz="1400" dirty="0">
                <a:latin typeface="Calibri"/>
                <a:cs typeface="Calibri"/>
              </a:rPr>
              <a:t>Blocks </a:t>
            </a:r>
            <a:r>
              <a:rPr sz="1400" spc="-5" dirty="0">
                <a:latin typeface="Calibri"/>
                <a:cs typeface="Calibri"/>
              </a:rPr>
              <a:t>attempts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terminate the </a:t>
            </a:r>
            <a:r>
              <a:rPr sz="1400" dirty="0">
                <a:latin typeface="Calibri"/>
                <a:cs typeface="Calibri"/>
              </a:rPr>
              <a:t>instance (e.g., </a:t>
            </a:r>
            <a:r>
              <a:rPr sz="1400" spc="-5" dirty="0">
                <a:latin typeface="Calibri"/>
                <a:cs typeface="Calibri"/>
              </a:rPr>
              <a:t>by accident)  until termination protection </a:t>
            </a:r>
            <a:r>
              <a:rPr sz="1400" dirty="0">
                <a:latin typeface="Calibri"/>
                <a:cs typeface="Calibri"/>
              </a:rPr>
              <a:t>is disabled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again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0604" y="4913973"/>
            <a:ext cx="4284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9BBA58"/>
                </a:solidFill>
                <a:latin typeface="Calibri"/>
                <a:cs typeface="Calibri"/>
              </a:rPr>
              <a:t>CREATE </a:t>
            </a:r>
            <a:r>
              <a:rPr sz="3600" b="1" dirty="0">
                <a:solidFill>
                  <a:srgbClr val="9BBA58"/>
                </a:solidFill>
                <a:latin typeface="Calibri"/>
                <a:cs typeface="Calibri"/>
              </a:rPr>
              <a:t>EBS</a:t>
            </a:r>
            <a:r>
              <a:rPr sz="3600" b="1" spc="-90" dirty="0">
                <a:solidFill>
                  <a:srgbClr val="9BBA58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9BBA58"/>
                </a:solidFill>
                <a:latin typeface="Calibri"/>
                <a:cs typeface="Calibri"/>
              </a:rPr>
              <a:t>VOLUMES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900254"/>
            <a:ext cx="582739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are 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EC2 </a:t>
            </a:r>
            <a:r>
              <a:rPr sz="1400" spc="-5" dirty="0">
                <a:latin typeface="Calibri"/>
                <a:cs typeface="Calibri"/>
              </a:rPr>
              <a:t>page, click Volumes under ELASTIC </a:t>
            </a:r>
            <a:r>
              <a:rPr sz="1400" dirty="0">
                <a:latin typeface="Calibri"/>
                <a:cs typeface="Calibri"/>
              </a:rPr>
              <a:t>BLOCK </a:t>
            </a:r>
            <a:r>
              <a:rPr sz="1400" spc="-5" dirty="0">
                <a:latin typeface="Calibri"/>
                <a:cs typeface="Calibri"/>
              </a:rPr>
              <a:t>STORE on the  </a:t>
            </a:r>
            <a:r>
              <a:rPr sz="1400" dirty="0">
                <a:latin typeface="Calibri"/>
                <a:cs typeface="Calibri"/>
              </a:rPr>
              <a:t>left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pane.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87704" y="1802893"/>
          <a:ext cx="3183889" cy="1783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4895"/>
                <a:gridCol w="509905"/>
                <a:gridCol w="1609089"/>
              </a:tblGrid>
              <a:tr h="178307">
                <a:tc>
                  <a:txBody>
                    <a:bodyPr/>
                    <a:lstStyle/>
                    <a:p>
                      <a:pPr marL="127000">
                        <a:lnSpc>
                          <a:spcPts val="130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/dev/xvdf1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30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99G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30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60M 94G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1%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/mnt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3280" y="1555496"/>
            <a:ext cx="6087110" cy="0"/>
          </a:xfrm>
          <a:custGeom>
            <a:avLst/>
            <a:gdLst/>
            <a:ahLst/>
            <a:cxnLst/>
            <a:rect l="l" t="t" r="r" b="b"/>
            <a:pathLst>
              <a:path w="6087109">
                <a:moveTo>
                  <a:pt x="0" y="0"/>
                </a:moveTo>
                <a:lnTo>
                  <a:pt x="6087110" y="0"/>
                </a:lnTo>
              </a:path>
            </a:pathLst>
          </a:custGeom>
          <a:ln w="60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6455" y="1552321"/>
            <a:ext cx="0" cy="1649095"/>
          </a:xfrm>
          <a:custGeom>
            <a:avLst/>
            <a:gdLst/>
            <a:ahLst/>
            <a:cxnLst/>
            <a:rect l="l" t="t" r="r" b="b"/>
            <a:pathLst>
              <a:path h="1649095">
                <a:moveTo>
                  <a:pt x="0" y="0"/>
                </a:moveTo>
                <a:lnTo>
                  <a:pt x="0" y="1649095"/>
                </a:lnTo>
              </a:path>
            </a:pathLst>
          </a:custGeom>
          <a:ln w="60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3280" y="3198241"/>
            <a:ext cx="6087110" cy="0"/>
          </a:xfrm>
          <a:custGeom>
            <a:avLst/>
            <a:gdLst/>
            <a:ahLst/>
            <a:cxnLst/>
            <a:rect l="l" t="t" r="r" b="b"/>
            <a:pathLst>
              <a:path w="6087109">
                <a:moveTo>
                  <a:pt x="0" y="0"/>
                </a:moveTo>
                <a:lnTo>
                  <a:pt x="608711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7850" y="1552321"/>
            <a:ext cx="0" cy="1649095"/>
          </a:xfrm>
          <a:custGeom>
            <a:avLst/>
            <a:gdLst/>
            <a:ahLst/>
            <a:cxnLst/>
            <a:rect l="l" t="t" r="r" b="b"/>
            <a:pathLst>
              <a:path h="1649095">
                <a:moveTo>
                  <a:pt x="0" y="0"/>
                </a:moveTo>
                <a:lnTo>
                  <a:pt x="0" y="164909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4121784"/>
            <a:ext cx="5981700" cy="2075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2429" y="6822922"/>
            <a:ext cx="4465955" cy="19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2004" y="1109218"/>
            <a:ext cx="3891279" cy="1090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To unmount from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instance, </a:t>
            </a:r>
            <a:r>
              <a:rPr sz="1400" dirty="0">
                <a:latin typeface="Calibri"/>
                <a:cs typeface="Calibri"/>
              </a:rPr>
              <a:t>follow </a:t>
            </a:r>
            <a:r>
              <a:rPr sz="1400" spc="-5" dirty="0">
                <a:latin typeface="Calibri"/>
                <a:cs typeface="Calibri"/>
              </a:rPr>
              <a:t>below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process.</a:t>
            </a:r>
            <a:endParaRPr sz="1400">
              <a:latin typeface="Calibri"/>
              <a:cs typeface="Calibri"/>
            </a:endParaRPr>
          </a:p>
          <a:p>
            <a:pPr marL="12700" marR="824865">
              <a:lnSpc>
                <a:spcPct val="197900"/>
              </a:lnSpc>
              <a:spcBef>
                <a:spcPts val="50"/>
              </a:spcBef>
            </a:pPr>
            <a:r>
              <a:rPr sz="1400" spc="-5" dirty="0">
                <a:latin typeface="Calibri"/>
                <a:cs typeface="Calibri"/>
              </a:rPr>
              <a:t>[root@ip-172-31-25-51 ~]# umount /mnt/  [root@ip-172-31-25-51 ~]# df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-h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46455" y="2234819"/>
          <a:ext cx="3692525" cy="9634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465"/>
                <a:gridCol w="629285"/>
                <a:gridCol w="2136775"/>
              </a:tblGrid>
              <a:tr h="197357">
                <a:tc>
                  <a:txBody>
                    <a:bodyPr/>
                    <a:lstStyle/>
                    <a:p>
                      <a:pPr marL="67945">
                        <a:lnSpc>
                          <a:spcPts val="133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Filesystem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2245">
                        <a:lnSpc>
                          <a:spcPts val="133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Size Used Avail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Use%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Mounted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6407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/dev/xvda1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621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7.8G 1.1G 6.6G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15%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7170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devtmpfs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490M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64K 490M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1%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/dev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332485">
                <a:tc>
                  <a:txBody>
                    <a:bodyPr/>
                    <a:lstStyle/>
                    <a:p>
                      <a:pPr marL="6794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498M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9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498M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0%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/dev/shm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02004" y="3461130"/>
            <a:ext cx="5885180" cy="45783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5"/>
              </a:spcBef>
            </a:pPr>
            <a:r>
              <a:rPr sz="1400" dirty="0">
                <a:latin typeface="Calibri"/>
                <a:cs typeface="Calibri"/>
              </a:rPr>
              <a:t>After </a:t>
            </a:r>
            <a:r>
              <a:rPr sz="1400" spc="-5" dirty="0">
                <a:latin typeface="Calibri"/>
                <a:cs typeface="Calibri"/>
              </a:rPr>
              <a:t>unmounting,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Volumes section, select the </a:t>
            </a:r>
            <a:r>
              <a:rPr sz="1400" dirty="0">
                <a:latin typeface="Calibri"/>
                <a:cs typeface="Calibri"/>
              </a:rPr>
              <a:t>volume and </a:t>
            </a:r>
            <a:r>
              <a:rPr sz="1400" spc="-5" dirty="0">
                <a:latin typeface="Calibri"/>
                <a:cs typeface="Calibri"/>
              </a:rPr>
              <a:t>click on Actions.  Under the Actions, click on Detach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6381369"/>
            <a:ext cx="2800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Yes, detach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detach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589405"/>
            <a:ext cx="4542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spc="-5" dirty="0">
                <a:latin typeface="Calibri"/>
                <a:cs typeface="Calibri"/>
              </a:rPr>
              <a:t>Volume detached,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select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delete </a:t>
            </a:r>
            <a:r>
              <a:rPr sz="1400" dirty="0">
                <a:latin typeface="Calibri"/>
                <a:cs typeface="Calibri"/>
              </a:rPr>
              <a:t>the 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153791"/>
            <a:ext cx="5981700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09700" y="6272021"/>
            <a:ext cx="4970780" cy="2369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8996" y="1553336"/>
            <a:ext cx="40703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CREATING AND </a:t>
            </a:r>
            <a:r>
              <a:rPr sz="2000" b="1" dirty="0">
                <a:latin typeface="Calibri"/>
                <a:cs typeface="Calibri"/>
              </a:rPr>
              <a:t>DELETING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SNAPSHOTS</a:t>
            </a:r>
            <a:endParaRPr sz="2000" b="1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275712"/>
            <a:ext cx="538924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Volumes section under EC2 on </a:t>
            </a:r>
            <a:r>
              <a:rPr sz="1400" dirty="0">
                <a:latin typeface="Calibri"/>
                <a:cs typeface="Calibri"/>
              </a:rPr>
              <a:t>AWS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console.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  <a:spcBef>
                <a:spcPts val="15"/>
              </a:spcBef>
            </a:pPr>
            <a:r>
              <a:rPr sz="1400" spc="-5" dirty="0">
                <a:latin typeface="Calibri"/>
                <a:cs typeface="Calibri"/>
              </a:rPr>
              <a:t>Select the </a:t>
            </a:r>
            <a:r>
              <a:rPr sz="1400" dirty="0">
                <a:latin typeface="Calibri"/>
                <a:cs typeface="Calibri"/>
              </a:rPr>
              <a:t>volume which you want to </a:t>
            </a:r>
            <a:r>
              <a:rPr sz="1400" spc="-5" dirty="0">
                <a:latin typeface="Calibri"/>
                <a:cs typeface="Calibri"/>
              </a:rPr>
              <a:t>take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snapshot and click on Actions.  Under Actions menu, select </a:t>
            </a:r>
            <a:r>
              <a:rPr sz="1400" dirty="0">
                <a:latin typeface="Calibri"/>
                <a:cs typeface="Calibri"/>
              </a:rPr>
              <a:t>Create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Snapshot.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616701"/>
            <a:ext cx="575310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next page specify name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snapshot and </a:t>
            </a:r>
            <a:r>
              <a:rPr sz="1400" dirty="0">
                <a:latin typeface="Calibri"/>
                <a:cs typeface="Calibri"/>
              </a:rPr>
              <a:t>add description,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Create  </a:t>
            </a:r>
            <a:r>
              <a:rPr sz="1400" spc="-5" dirty="0">
                <a:latin typeface="Calibri"/>
                <a:cs typeface="Calibri"/>
              </a:rPr>
              <a:t>button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create.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8828405"/>
            <a:ext cx="3533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confirmation box will pop up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Snapshot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id.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725" y="1562100"/>
            <a:ext cx="6905625" cy="872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896607"/>
            <a:ext cx="5981700" cy="1923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188078"/>
            <a:ext cx="554926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the snapshot </a:t>
            </a:r>
            <a:r>
              <a:rPr sz="1400" dirty="0">
                <a:latin typeface="Calibri"/>
                <a:cs typeface="Calibri"/>
              </a:rPr>
              <a:t>id to </a:t>
            </a:r>
            <a:r>
              <a:rPr sz="1400" spc="-5" dirty="0">
                <a:latin typeface="Calibri"/>
                <a:cs typeface="Calibri"/>
              </a:rPr>
              <a:t>go the snapshot section or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Snapshots under  ELASTIC BLOCK STORE on EC2 </a:t>
            </a:r>
            <a:r>
              <a:rPr sz="1400" dirty="0">
                <a:latin typeface="Calibri"/>
                <a:cs typeface="Calibri"/>
              </a:rPr>
              <a:t>left </a:t>
            </a:r>
            <a:r>
              <a:rPr sz="1400" spc="-5" dirty="0">
                <a:latin typeface="Calibri"/>
                <a:cs typeface="Calibri"/>
              </a:rPr>
              <a:t>pane. You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find </a:t>
            </a:r>
            <a:r>
              <a:rPr sz="1400" dirty="0">
                <a:latin typeface="Calibri"/>
                <a:cs typeface="Calibri"/>
              </a:rPr>
              <a:t>your </a:t>
            </a:r>
            <a:r>
              <a:rPr sz="1400" spc="-5" dirty="0">
                <a:latin typeface="Calibri"/>
                <a:cs typeface="Calibri"/>
              </a:rPr>
              <a:t>snapshot which </a:t>
            </a:r>
            <a:r>
              <a:rPr sz="1400" dirty="0">
                <a:latin typeface="Calibri"/>
                <a:cs typeface="Calibri"/>
              </a:rPr>
              <a:t>is  </a:t>
            </a:r>
            <a:r>
              <a:rPr sz="1400" spc="-5" dirty="0">
                <a:latin typeface="Calibri"/>
                <a:cs typeface="Calibri"/>
              </a:rPr>
              <a:t>created.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561" y="5148198"/>
            <a:ext cx="2628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00AF50"/>
                </a:solidFill>
                <a:latin typeface="Calibri"/>
                <a:cs typeface="Calibri"/>
              </a:rPr>
              <a:t>DELETING</a:t>
            </a:r>
            <a:r>
              <a:rPr sz="22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AF50"/>
                </a:solidFill>
                <a:latin typeface="Calibri"/>
                <a:cs typeface="Calibri"/>
              </a:rPr>
              <a:t>SNAPSHOTS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820536"/>
            <a:ext cx="5666740" cy="669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Snapshots section under </a:t>
            </a:r>
            <a:r>
              <a:rPr sz="1400" dirty="0">
                <a:latin typeface="Calibri"/>
                <a:cs typeface="Calibri"/>
              </a:rPr>
              <a:t>EC2 </a:t>
            </a:r>
            <a:r>
              <a:rPr sz="1400" spc="-5" dirty="0">
                <a:latin typeface="Calibri"/>
                <a:cs typeface="Calibri"/>
              </a:rPr>
              <a:t>page,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your </a:t>
            </a:r>
            <a:r>
              <a:rPr sz="1400" spc="-5" dirty="0">
                <a:latin typeface="Calibri"/>
                <a:cs typeface="Calibri"/>
              </a:rPr>
              <a:t>snapshot which </a:t>
            </a:r>
            <a:r>
              <a:rPr sz="1400" dirty="0">
                <a:latin typeface="Calibri"/>
                <a:cs typeface="Calibri"/>
              </a:rPr>
              <a:t>you  want 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delete.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60"/>
              </a:lnSpc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Actions, select Delete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delete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snapshot.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5883" y="2122101"/>
            <a:ext cx="4540814" cy="214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127241"/>
            <a:ext cx="5981700" cy="2190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47800"/>
            <a:ext cx="5227955" cy="4565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confirmation dialog popup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show, click on Yes, delete </a:t>
            </a:r>
            <a:r>
              <a:rPr sz="1400" dirty="0">
                <a:latin typeface="Calibri"/>
                <a:cs typeface="Calibri"/>
              </a:rPr>
              <a:t>to delete </a:t>
            </a:r>
            <a:r>
              <a:rPr sz="1400" spc="-5" dirty="0">
                <a:latin typeface="Calibri"/>
                <a:cs typeface="Calibri"/>
              </a:rPr>
              <a:t>the  snapshot.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643754"/>
            <a:ext cx="5722620" cy="1279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22985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AFEF"/>
                </a:solidFill>
                <a:latin typeface="Calibri"/>
                <a:cs typeface="Calibri"/>
              </a:rPr>
              <a:t>CREATING VOLUMES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1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alibri"/>
                <a:cs typeface="Calibri"/>
              </a:rPr>
              <a:t>SNAPSHOTS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Snapshots section under </a:t>
            </a:r>
            <a:r>
              <a:rPr sz="1400" dirty="0">
                <a:latin typeface="Calibri"/>
                <a:cs typeface="Calibri"/>
              </a:rPr>
              <a:t>EC2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page.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670"/>
              </a:lnSpc>
              <a:spcBef>
                <a:spcPts val="114"/>
              </a:spcBef>
            </a:pPr>
            <a:r>
              <a:rPr sz="1400" spc="-5" dirty="0">
                <a:latin typeface="Calibri"/>
                <a:cs typeface="Calibri"/>
              </a:rPr>
              <a:t>Select the snapshot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click on Actions,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Create </a:t>
            </a: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to create a  </a:t>
            </a:r>
            <a:r>
              <a:rPr sz="1400" spc="-5" dirty="0">
                <a:latin typeface="Calibri"/>
                <a:cs typeface="Calibri"/>
              </a:rPr>
              <a:t>new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100" y="1696085"/>
            <a:ext cx="6934073" cy="8743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787492"/>
            <a:ext cx="5855334" cy="2134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77389" y="7559584"/>
            <a:ext cx="3836670" cy="19856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378939"/>
            <a:ext cx="4787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next page, select the Volume Type </a:t>
            </a:r>
            <a:r>
              <a:rPr sz="1400" dirty="0">
                <a:latin typeface="Calibri"/>
                <a:cs typeface="Calibri"/>
              </a:rPr>
              <a:t>from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drop-down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127346"/>
            <a:ext cx="5242560" cy="45783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5"/>
              </a:spcBef>
            </a:pPr>
            <a:r>
              <a:rPr sz="1400" spc="-5" dirty="0">
                <a:latin typeface="Calibri"/>
                <a:cs typeface="Calibri"/>
              </a:rPr>
              <a:t>Specify size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size text field, select </a:t>
            </a:r>
            <a:r>
              <a:rPr sz="1400" dirty="0">
                <a:latin typeface="Calibri"/>
                <a:cs typeface="Calibri"/>
              </a:rPr>
              <a:t>availability zone </a:t>
            </a:r>
            <a:r>
              <a:rPr sz="1400" spc="-5" dirty="0">
                <a:latin typeface="Calibri"/>
                <a:cs typeface="Calibri"/>
              </a:rPr>
              <a:t>from drop down list.  Then click on </a:t>
            </a:r>
            <a:r>
              <a:rPr sz="1400" dirty="0">
                <a:latin typeface="Calibri"/>
                <a:cs typeface="Calibri"/>
              </a:rPr>
              <a:t>create </a:t>
            </a:r>
            <a:r>
              <a:rPr sz="1400" spc="-5" dirty="0">
                <a:latin typeface="Calibri"/>
                <a:cs typeface="Calibri"/>
              </a:rPr>
              <a:t>button </a:t>
            </a:r>
            <a:r>
              <a:rPr sz="1400" dirty="0">
                <a:latin typeface="Calibri"/>
                <a:cs typeface="Calibri"/>
              </a:rPr>
              <a:t>to create 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110067"/>
            <a:ext cx="581152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confirmation pops up </a:t>
            </a:r>
            <a:r>
              <a:rPr sz="1400" dirty="0">
                <a:latin typeface="Calibri"/>
                <a:cs typeface="Calibri"/>
              </a:rPr>
              <a:t>with volume id will </a:t>
            </a:r>
            <a:r>
              <a:rPr sz="1400" spc="-5" dirty="0">
                <a:latin typeface="Calibri"/>
                <a:cs typeface="Calibri"/>
              </a:rPr>
              <a:t>show, click on </a:t>
            </a:r>
            <a:r>
              <a:rPr sz="1400" dirty="0">
                <a:latin typeface="Calibri"/>
                <a:cs typeface="Calibri"/>
              </a:rPr>
              <a:t>volume id to </a:t>
            </a:r>
            <a:r>
              <a:rPr sz="1400" spc="-5" dirty="0">
                <a:latin typeface="Calibri"/>
                <a:cs typeface="Calibri"/>
              </a:rPr>
              <a:t>go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the 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9525938"/>
            <a:ext cx="41471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After creation </a:t>
            </a:r>
            <a:r>
              <a:rPr sz="1400" spc="-5" dirty="0">
                <a:latin typeface="Calibri"/>
                <a:cs typeface="Calibri"/>
              </a:rPr>
              <a:t>volume,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</a:t>
            </a:r>
            <a:r>
              <a:rPr sz="1400" dirty="0">
                <a:latin typeface="Calibri"/>
                <a:cs typeface="Calibri"/>
              </a:rPr>
              <a:t>attach to </a:t>
            </a:r>
            <a:r>
              <a:rPr sz="1400" spc="-5" dirty="0">
                <a:latin typeface="Calibri"/>
                <a:cs typeface="Calibri"/>
              </a:rPr>
              <a:t>other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728339"/>
            <a:ext cx="5981700" cy="1912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280124"/>
            <a:ext cx="5981700" cy="352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276949"/>
            <a:ext cx="5572125" cy="3282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228653"/>
            <a:ext cx="624840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/>
              <a:t>MODIFY</a:t>
            </a:r>
            <a:r>
              <a:rPr b="1" spc="-85" dirty="0"/>
              <a:t> </a:t>
            </a:r>
            <a:r>
              <a:rPr b="1" spc="-5" dirty="0"/>
              <a:t>VOLUMES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2004" y="2220213"/>
            <a:ext cx="596963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95"/>
              </a:spcBef>
            </a:pPr>
            <a:r>
              <a:rPr sz="1400" spc="-5" dirty="0">
                <a:latin typeface="Calibri"/>
                <a:cs typeface="Calibri"/>
              </a:rPr>
              <a:t>Amazon EBS </a:t>
            </a:r>
            <a:r>
              <a:rPr sz="1400" dirty="0">
                <a:latin typeface="Calibri"/>
                <a:cs typeface="Calibri"/>
              </a:rPr>
              <a:t>volume is </a:t>
            </a:r>
            <a:r>
              <a:rPr sz="1400" spc="-5" dirty="0">
                <a:latin typeface="Calibri"/>
                <a:cs typeface="Calibri"/>
              </a:rPr>
              <a:t>attached </a:t>
            </a:r>
            <a:r>
              <a:rPr sz="1400" dirty="0">
                <a:latin typeface="Calibri"/>
                <a:cs typeface="Calibri"/>
              </a:rPr>
              <a:t>to an EC2 </a:t>
            </a:r>
            <a:r>
              <a:rPr sz="1400" spc="-5" dirty="0">
                <a:latin typeface="Calibri"/>
                <a:cs typeface="Calibri"/>
              </a:rPr>
              <a:t>instance </a:t>
            </a:r>
            <a:r>
              <a:rPr sz="1400" dirty="0">
                <a:latin typeface="Calibri"/>
                <a:cs typeface="Calibri"/>
              </a:rPr>
              <a:t>type, can increase its </a:t>
            </a:r>
            <a:r>
              <a:rPr sz="1400" spc="-5" dirty="0">
                <a:latin typeface="Calibri"/>
                <a:cs typeface="Calibri"/>
              </a:rPr>
              <a:t>size,  change </a:t>
            </a:r>
            <a:r>
              <a:rPr sz="1400" dirty="0">
                <a:latin typeface="Calibri"/>
                <a:cs typeface="Calibri"/>
              </a:rPr>
              <a:t>its volume </a:t>
            </a:r>
            <a:r>
              <a:rPr sz="1400" spc="-5" dirty="0">
                <a:latin typeface="Calibri"/>
                <a:cs typeface="Calibri"/>
              </a:rPr>
              <a:t>type, or (for </a:t>
            </a:r>
            <a:r>
              <a:rPr sz="1400" dirty="0">
                <a:latin typeface="Calibri"/>
                <a:cs typeface="Calibri"/>
              </a:rPr>
              <a:t>an io1 </a:t>
            </a:r>
            <a:r>
              <a:rPr sz="1400" spc="-5" dirty="0">
                <a:latin typeface="Calibri"/>
                <a:cs typeface="Calibri"/>
              </a:rPr>
              <a:t>volume) adjust </a:t>
            </a:r>
            <a:r>
              <a:rPr sz="1400" dirty="0">
                <a:latin typeface="Calibri"/>
                <a:cs typeface="Calibri"/>
              </a:rPr>
              <a:t>its </a:t>
            </a:r>
            <a:r>
              <a:rPr sz="1400" spc="-5" dirty="0">
                <a:latin typeface="Calibri"/>
                <a:cs typeface="Calibri"/>
              </a:rPr>
              <a:t>IOPS performance, </a:t>
            </a:r>
            <a:r>
              <a:rPr sz="1400" dirty="0">
                <a:latin typeface="Calibri"/>
                <a:cs typeface="Calibri"/>
              </a:rPr>
              <a:t>all  </a:t>
            </a:r>
            <a:r>
              <a:rPr sz="1400" spc="-5" dirty="0">
                <a:latin typeface="Calibri"/>
                <a:cs typeface="Calibri"/>
              </a:rPr>
              <a:t>without detaching </a:t>
            </a:r>
            <a:r>
              <a:rPr sz="1400" dirty="0">
                <a:latin typeface="Calibri"/>
                <a:cs typeface="Calibri"/>
              </a:rPr>
              <a:t>it. You </a:t>
            </a:r>
            <a:r>
              <a:rPr sz="1400" spc="-5" dirty="0">
                <a:latin typeface="Calibri"/>
                <a:cs typeface="Calibri"/>
              </a:rPr>
              <a:t>can apply these changes to detached volumes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well.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Calibri"/>
              <a:cs typeface="Calibri"/>
            </a:endParaRPr>
          </a:p>
          <a:p>
            <a:pPr marL="12700" marR="8255" algn="just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volumes, choose 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which </a:t>
            </a:r>
            <a:r>
              <a:rPr sz="1400" dirty="0">
                <a:latin typeface="Calibri"/>
                <a:cs typeface="Calibri"/>
              </a:rPr>
              <a:t>you want to </a:t>
            </a:r>
            <a:r>
              <a:rPr sz="1400" spc="-5" dirty="0">
                <a:latin typeface="Calibri"/>
                <a:cs typeface="Calibri"/>
              </a:rPr>
              <a:t>modify, then select </a:t>
            </a:r>
            <a:r>
              <a:rPr sz="1400" dirty="0">
                <a:latin typeface="Calibri"/>
                <a:cs typeface="Calibri"/>
              </a:rPr>
              <a:t>and go  to Actions tab </a:t>
            </a:r>
            <a:r>
              <a:rPr sz="1400" spc="-5" dirty="0">
                <a:latin typeface="Calibri"/>
                <a:cs typeface="Calibri"/>
              </a:rPr>
              <a:t>then choose modify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831204"/>
            <a:ext cx="595439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On the modify </a:t>
            </a:r>
            <a:r>
              <a:rPr sz="1400" dirty="0">
                <a:latin typeface="Calibri"/>
                <a:cs typeface="Calibri"/>
              </a:rPr>
              <a:t>volume dialog </a:t>
            </a:r>
            <a:r>
              <a:rPr sz="1400" spc="-5" dirty="0">
                <a:latin typeface="Calibri"/>
                <a:cs typeface="Calibri"/>
              </a:rPr>
              <a:t>box, choose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different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type </a:t>
            </a:r>
            <a:r>
              <a:rPr sz="1400" dirty="0">
                <a:latin typeface="Calibri"/>
                <a:cs typeface="Calibri"/>
              </a:rPr>
              <a:t>if you want to  </a:t>
            </a:r>
            <a:r>
              <a:rPr sz="1400" spc="-5" dirty="0">
                <a:latin typeface="Calibri"/>
                <a:cs typeface="Calibri"/>
              </a:rPr>
              <a:t>change </a:t>
            </a:r>
            <a:r>
              <a:rPr sz="1400" dirty="0">
                <a:latin typeface="Calibri"/>
                <a:cs typeface="Calibri"/>
              </a:rPr>
              <a:t>to a </a:t>
            </a:r>
            <a:r>
              <a:rPr sz="1400" spc="-5" dirty="0">
                <a:latin typeface="Calibri"/>
                <a:cs typeface="Calibri"/>
              </a:rPr>
              <a:t>new </a:t>
            </a:r>
            <a:r>
              <a:rPr sz="1400" dirty="0">
                <a:latin typeface="Calibri"/>
                <a:cs typeface="Calibri"/>
              </a:rPr>
              <a:t>volume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type.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872360"/>
            <a:ext cx="5981700" cy="3227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931141"/>
            <a:ext cx="5981700" cy="323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35354"/>
            <a:ext cx="43237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Specify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new size and IOPS </a:t>
            </a:r>
            <a:r>
              <a:rPr sz="1350" dirty="0">
                <a:latin typeface="Calibri"/>
                <a:cs typeface="Calibri"/>
              </a:rPr>
              <a:t>if it is </a:t>
            </a:r>
            <a:r>
              <a:rPr sz="1350" spc="-5" dirty="0">
                <a:latin typeface="Calibri"/>
                <a:cs typeface="Calibri"/>
              </a:rPr>
              <a:t>Provisioned IOPS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volume.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488304"/>
            <a:ext cx="15576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Then click 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modify.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552955"/>
            <a:ext cx="5981700" cy="1089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267964"/>
            <a:ext cx="5981700" cy="108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989762"/>
            <a:ext cx="5981700" cy="2462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109218"/>
            <a:ext cx="39801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</a:t>
            </a:r>
            <a:r>
              <a:rPr sz="1400" dirty="0">
                <a:latin typeface="Calibri"/>
                <a:cs typeface="Calibri"/>
              </a:rPr>
              <a:t>view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state about the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modification.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2825242"/>
            <a:ext cx="2785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spc="-5" dirty="0">
                <a:latin typeface="Calibri"/>
                <a:cs typeface="Calibri"/>
              </a:rPr>
              <a:t>done state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show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completed.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4541646"/>
            <a:ext cx="5907405" cy="2447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we </a:t>
            </a:r>
            <a:r>
              <a:rPr sz="1400" spc="-5" dirty="0">
                <a:latin typeface="Calibri"/>
                <a:cs typeface="Calibri"/>
              </a:rPr>
              <a:t>must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respective operating system and </a:t>
            </a:r>
            <a:r>
              <a:rPr sz="1400" dirty="0">
                <a:latin typeface="Calibri"/>
                <a:cs typeface="Calibri"/>
              </a:rPr>
              <a:t>extend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sizes  </a:t>
            </a:r>
            <a:r>
              <a:rPr sz="1400" dirty="0">
                <a:latin typeface="Calibri"/>
                <a:cs typeface="Calibri"/>
              </a:rPr>
              <a:t>to view </a:t>
            </a:r>
            <a:r>
              <a:rPr sz="1400" spc="-5" dirty="0">
                <a:latin typeface="Calibri"/>
                <a:cs typeface="Calibri"/>
              </a:rPr>
              <a:t>the new size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operating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systems.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600" b="1" spc="-5" dirty="0">
                <a:solidFill>
                  <a:srgbClr val="E26C09"/>
                </a:solidFill>
                <a:latin typeface="Calibri"/>
                <a:cs typeface="Calibri"/>
              </a:rPr>
              <a:t>Creating and Using </a:t>
            </a:r>
            <a:r>
              <a:rPr sz="2600" b="1" dirty="0">
                <a:solidFill>
                  <a:srgbClr val="E26C09"/>
                </a:solidFill>
                <a:latin typeface="Calibri"/>
                <a:cs typeface="Calibri"/>
              </a:rPr>
              <a:t>a Lifecycle </a:t>
            </a:r>
            <a:r>
              <a:rPr sz="2600" b="1" spc="-5" dirty="0">
                <a:solidFill>
                  <a:srgbClr val="E26C09"/>
                </a:solidFill>
                <a:latin typeface="Calibri"/>
                <a:cs typeface="Calibri"/>
              </a:rPr>
              <a:t>Policy</a:t>
            </a:r>
            <a:endParaRPr sz="2600">
              <a:latin typeface="Calibri"/>
              <a:cs typeface="Calibri"/>
            </a:endParaRPr>
          </a:p>
          <a:p>
            <a:pPr marL="12700" marR="419100">
              <a:lnSpc>
                <a:spcPct val="100899"/>
              </a:lnSpc>
              <a:spcBef>
                <a:spcPts val="1490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Lifecycle Manager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uses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lifecycle policies to figure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out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when to run,  which volumes to snapshot, and how long to keep the snapshots  around.</a:t>
            </a:r>
            <a:endParaRPr sz="1600">
              <a:latin typeface="Calibri"/>
              <a:cs typeface="Calibri"/>
            </a:endParaRPr>
          </a:p>
          <a:p>
            <a:pPr marL="12700" marR="233045">
              <a:lnSpc>
                <a:spcPct val="101299"/>
              </a:lnSpc>
              <a:spcBef>
                <a:spcPts val="3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access the Lifecycle Manager from the Elastic Block Store section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of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 menu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32864"/>
            <a:ext cx="5981700" cy="2533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925185"/>
            <a:ext cx="5981700" cy="352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77036"/>
            <a:ext cx="5410200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175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are in </a:t>
            </a:r>
            <a:r>
              <a:rPr sz="1400" spc="-5" dirty="0">
                <a:latin typeface="Calibri"/>
                <a:cs typeface="Calibri"/>
              </a:rPr>
              <a:t>the Volumes page, click on </a:t>
            </a:r>
            <a:r>
              <a:rPr sz="1400" dirty="0">
                <a:latin typeface="Calibri"/>
                <a:cs typeface="Calibri"/>
              </a:rPr>
              <a:t>Create </a:t>
            </a: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to create a </a:t>
            </a:r>
            <a:r>
              <a:rPr sz="1400" spc="-5" dirty="0">
                <a:latin typeface="Calibri"/>
                <a:cs typeface="Calibri"/>
              </a:rPr>
              <a:t>new 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053076"/>
            <a:ext cx="5088890" cy="669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pop-up window will come and there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need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specify the volume  specifications.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60"/>
              </a:lnSpc>
            </a:pPr>
            <a:r>
              <a:rPr sz="1400" spc="-5" dirty="0">
                <a:latin typeface="Calibri"/>
                <a:cs typeface="Calibri"/>
              </a:rPr>
              <a:t>Select Volume Type </a:t>
            </a:r>
            <a:r>
              <a:rPr sz="1400" dirty="0">
                <a:latin typeface="Calibri"/>
                <a:cs typeface="Calibri"/>
              </a:rPr>
              <a:t>from </a:t>
            </a:r>
            <a:r>
              <a:rPr sz="1400" spc="-5" dirty="0">
                <a:latin typeface="Calibri"/>
                <a:cs typeface="Calibri"/>
              </a:rPr>
              <a:t>the drop-down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870329"/>
            <a:ext cx="5981700" cy="248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424685"/>
            <a:ext cx="447992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Then I </a:t>
            </a:r>
            <a:r>
              <a:rPr sz="1550" dirty="0">
                <a:solidFill>
                  <a:srgbClr val="333333"/>
                </a:solidFill>
                <a:latin typeface="Calibri"/>
                <a:cs typeface="Calibri"/>
              </a:rPr>
              <a:t>click </a:t>
            </a:r>
            <a:r>
              <a:rPr sz="1550" spc="-10" dirty="0">
                <a:solidFill>
                  <a:srgbClr val="333333"/>
                </a:solidFill>
                <a:latin typeface="Calibri"/>
                <a:cs typeface="Calibri"/>
              </a:rPr>
              <a:t>Create </a:t>
            </a: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Snapshot Lifecycle </a:t>
            </a:r>
            <a:r>
              <a:rPr sz="1550" dirty="0">
                <a:solidFill>
                  <a:srgbClr val="333333"/>
                </a:solidFill>
                <a:latin typeface="Calibri"/>
                <a:cs typeface="Calibri"/>
              </a:rPr>
              <a:t>Policy </a:t>
            </a: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to</a:t>
            </a:r>
            <a:r>
              <a:rPr sz="155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proceed: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4486783"/>
            <a:ext cx="2309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Then I create </a:t>
            </a:r>
            <a:r>
              <a:rPr sz="1600" spc="-10" dirty="0">
                <a:latin typeface="Calibri"/>
                <a:cs typeface="Calibri"/>
              </a:rPr>
              <a:t>my </a:t>
            </a:r>
            <a:r>
              <a:rPr sz="1600" spc="-5" dirty="0">
                <a:latin typeface="Calibri"/>
                <a:cs typeface="Calibri"/>
              </a:rPr>
              <a:t>first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policy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041" y="1457325"/>
            <a:ext cx="6664959" cy="814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66136"/>
            <a:ext cx="5981700" cy="2379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7918640"/>
            <a:ext cx="5981700" cy="158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23162"/>
            <a:ext cx="5758180" cy="7594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8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tags to specify the volumes that the policy applies to. If I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specify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multiple tags, then the policy applies to volumes that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have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any of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the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tags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886071"/>
            <a:ext cx="5963920" cy="28511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17475">
              <a:lnSpc>
                <a:spcPct val="101299"/>
              </a:lnSpc>
              <a:spcBef>
                <a:spcPts val="70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can create snapshots at 12-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or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24-hour intervals, and I can specify the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desired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 time.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Snapshot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creation will start no more than an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hour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after this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time,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with completion based on the size of the volume  and the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degree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of change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since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last</a:t>
            </a:r>
            <a:r>
              <a:rPr sz="1600" spc="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snapshot.</a:t>
            </a:r>
            <a:endParaRPr sz="1600">
              <a:latin typeface="Calibri"/>
              <a:cs typeface="Calibri"/>
            </a:endParaRPr>
          </a:p>
          <a:p>
            <a:pPr marL="12700" marR="5080" algn="just">
              <a:lnSpc>
                <a:spcPct val="100899"/>
              </a:lnSpc>
              <a:spcBef>
                <a:spcPts val="143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can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built-in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default IAM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role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or I can create one of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my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own. If I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my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own role,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need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to enable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EC2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 operations and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all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DLM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(Data Lifecycle Manager)</a:t>
            </a:r>
            <a:r>
              <a:rPr sz="16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operations.</a:t>
            </a:r>
            <a:endParaRPr sz="1600">
              <a:latin typeface="Calibri"/>
              <a:cs typeface="Calibri"/>
            </a:endParaRPr>
          </a:p>
          <a:p>
            <a:pPr marL="12700" marR="111760">
              <a:lnSpc>
                <a:spcPct val="100899"/>
              </a:lnSpc>
              <a:spcBef>
                <a:spcPts val="143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Newly created snapshots will be tagged with the aws: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dlm:lifecycle-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policy-id and aws:dlm:lifecycle-schedule-nameautomatically; I can also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specify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up to 50 additional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key/value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pairs for each</a:t>
            </a:r>
            <a:r>
              <a:rPr sz="1600" spc="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policy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284" y="2097405"/>
            <a:ext cx="7076440" cy="6513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435100"/>
            <a:ext cx="2875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can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see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all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my policies at a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glance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294889"/>
            <a:ext cx="5981700" cy="2622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351534"/>
            <a:ext cx="5941060" cy="7626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70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took a short break and came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back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to find that the first set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of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snapshots had been created, as expected (I configured the console to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show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two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tags created on the</a:t>
            </a:r>
            <a:r>
              <a:rPr sz="16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snapshots)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53819"/>
            <a:ext cx="5981065" cy="3531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697991"/>
            <a:ext cx="5847715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175"/>
              </a:spcBef>
            </a:pPr>
            <a:r>
              <a:rPr sz="1400" spc="-5" dirty="0">
                <a:latin typeface="Calibri"/>
                <a:cs typeface="Calibri"/>
              </a:rPr>
              <a:t>Specify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size </a:t>
            </a:r>
            <a:r>
              <a:rPr sz="1400" dirty="0">
                <a:latin typeface="Calibri"/>
                <a:cs typeface="Calibri"/>
              </a:rPr>
              <a:t>in GBs in Size </a:t>
            </a:r>
            <a:r>
              <a:rPr sz="1400" spc="-5" dirty="0">
                <a:latin typeface="Calibri"/>
                <a:cs typeface="Calibri"/>
              </a:rPr>
              <a:t>text field and select </a:t>
            </a:r>
            <a:r>
              <a:rPr sz="1400" dirty="0">
                <a:latin typeface="Calibri"/>
                <a:cs typeface="Calibri"/>
              </a:rPr>
              <a:t>availability zone </a:t>
            </a:r>
            <a:r>
              <a:rPr sz="1400" spc="-5" dirty="0">
                <a:latin typeface="Calibri"/>
                <a:cs typeface="Calibri"/>
              </a:rPr>
              <a:t>from drop  down </a:t>
            </a:r>
            <a:r>
              <a:rPr sz="1400" dirty="0">
                <a:latin typeface="Calibri"/>
                <a:cs typeface="Calibri"/>
              </a:rPr>
              <a:t>list in </a:t>
            </a:r>
            <a:r>
              <a:rPr sz="1400" spc="-5" dirty="0">
                <a:latin typeface="Calibri"/>
                <a:cs typeface="Calibri"/>
              </a:rPr>
              <a:t>which </a:t>
            </a:r>
            <a:r>
              <a:rPr sz="1400" dirty="0">
                <a:latin typeface="Calibri"/>
                <a:cs typeface="Calibri"/>
              </a:rPr>
              <a:t>availability zone you </a:t>
            </a:r>
            <a:r>
              <a:rPr sz="1400" spc="-5" dirty="0">
                <a:latin typeface="Calibri"/>
                <a:cs typeface="Calibri"/>
              </a:rPr>
              <a:t>want </a:t>
            </a:r>
            <a:r>
              <a:rPr sz="1400" dirty="0">
                <a:latin typeface="Calibri"/>
                <a:cs typeface="Calibri"/>
              </a:rPr>
              <a:t>to create your</a:t>
            </a:r>
            <a:r>
              <a:rPr sz="1400" spc="-1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278245"/>
            <a:ext cx="5613400" cy="8845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47625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Specify Snapshot ID </a:t>
            </a:r>
            <a:r>
              <a:rPr sz="1400" dirty="0">
                <a:latin typeface="Calibri"/>
                <a:cs typeface="Calibri"/>
              </a:rPr>
              <a:t>if you want your </a:t>
            </a:r>
            <a:r>
              <a:rPr sz="1400" spc="-5" dirty="0">
                <a:latin typeface="Calibri"/>
                <a:cs typeface="Calibri"/>
              </a:rPr>
              <a:t>new </a:t>
            </a:r>
            <a:r>
              <a:rPr sz="1400" dirty="0">
                <a:latin typeface="Calibri"/>
                <a:cs typeface="Calibri"/>
              </a:rPr>
              <a:t>volume to </a:t>
            </a:r>
            <a:r>
              <a:rPr sz="1400" spc="-5" dirty="0">
                <a:latin typeface="Calibri"/>
                <a:cs typeface="Calibri"/>
              </a:rPr>
              <a:t>be copied </a:t>
            </a:r>
            <a:r>
              <a:rPr sz="1400" dirty="0">
                <a:latin typeface="Calibri"/>
                <a:cs typeface="Calibri"/>
              </a:rPr>
              <a:t>data </a:t>
            </a:r>
            <a:r>
              <a:rPr sz="1400" spc="-5" dirty="0">
                <a:latin typeface="Calibri"/>
                <a:cs typeface="Calibri"/>
              </a:rPr>
              <a:t>from the  snapshot, otherwise leave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blank.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670"/>
              </a:lnSpc>
              <a:spcBef>
                <a:spcPts val="70"/>
              </a:spcBef>
            </a:pP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select encrypt option </a:t>
            </a:r>
            <a:r>
              <a:rPr sz="1400" dirty="0">
                <a:latin typeface="Calibri"/>
                <a:cs typeface="Calibri"/>
              </a:rPr>
              <a:t>if you want to </a:t>
            </a:r>
            <a:r>
              <a:rPr sz="1400" spc="-5" dirty="0">
                <a:latin typeface="Calibri"/>
                <a:cs typeface="Calibri"/>
              </a:rPr>
              <a:t>encrypt </a:t>
            </a:r>
            <a:r>
              <a:rPr sz="1400" dirty="0">
                <a:latin typeface="Calibri"/>
                <a:cs typeface="Calibri"/>
              </a:rPr>
              <a:t>your </a:t>
            </a:r>
            <a:r>
              <a:rPr sz="1400" spc="-5" dirty="0">
                <a:latin typeface="Calibri"/>
                <a:cs typeface="Calibri"/>
              </a:rPr>
              <a:t>newly creating </a:t>
            </a:r>
            <a:r>
              <a:rPr sz="1400" dirty="0">
                <a:latin typeface="Calibri"/>
                <a:cs typeface="Calibri"/>
              </a:rPr>
              <a:t>volume,  </a:t>
            </a:r>
            <a:r>
              <a:rPr sz="1400" spc="-5" dirty="0">
                <a:latin typeface="Calibri"/>
                <a:cs typeface="Calibri"/>
              </a:rPr>
              <a:t>otherwise </a:t>
            </a:r>
            <a:r>
              <a:rPr sz="1400" dirty="0">
                <a:latin typeface="Calibri"/>
                <a:cs typeface="Calibri"/>
              </a:rPr>
              <a:t>leave </a:t>
            </a:r>
            <a:r>
              <a:rPr sz="1400" spc="-5" dirty="0">
                <a:latin typeface="Calibri"/>
                <a:cs typeface="Calibri"/>
              </a:rPr>
              <a:t>un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selected.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950" y="1019175"/>
            <a:ext cx="6981825" cy="873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192901"/>
            <a:ext cx="5981700" cy="2572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5555360"/>
            <a:ext cx="39560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Then click on create </a:t>
            </a:r>
            <a:r>
              <a:rPr sz="1350" spc="-5" dirty="0">
                <a:latin typeface="Calibri"/>
                <a:cs typeface="Calibri"/>
              </a:rPr>
              <a:t>after specifying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values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required.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756233"/>
            <a:ext cx="6334125" cy="1332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682696"/>
            <a:ext cx="5981700" cy="140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106285"/>
            <a:ext cx="5981700" cy="2190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312876"/>
            <a:ext cx="22796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Your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will start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creating.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3271469"/>
            <a:ext cx="4455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created it will </a:t>
            </a:r>
            <a:r>
              <a:rPr sz="1400" spc="-5" dirty="0">
                <a:latin typeface="Calibri"/>
                <a:cs typeface="Calibri"/>
              </a:rPr>
              <a:t>be </a:t>
            </a:r>
            <a:r>
              <a:rPr sz="1400" dirty="0">
                <a:latin typeface="Calibri"/>
                <a:cs typeface="Calibri"/>
              </a:rPr>
              <a:t>available </a:t>
            </a:r>
            <a:r>
              <a:rPr sz="1400" spc="-5" dirty="0">
                <a:latin typeface="Calibri"/>
                <a:cs typeface="Calibri"/>
              </a:rPr>
              <a:t>state under </a:t>
            </a:r>
            <a:r>
              <a:rPr sz="1400" dirty="0">
                <a:latin typeface="Calibri"/>
                <a:cs typeface="Calibri"/>
              </a:rPr>
              <a:t>volumes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section.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69356"/>
            <a:ext cx="5375275" cy="1235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E26C09"/>
                </a:solidFill>
                <a:latin typeface="Calibri"/>
                <a:cs typeface="Calibri"/>
              </a:rPr>
              <a:t>DELETE EBS</a:t>
            </a:r>
            <a:r>
              <a:rPr sz="3600" b="1" spc="-25" dirty="0">
                <a:solidFill>
                  <a:srgbClr val="E26C09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E26C09"/>
                </a:solidFill>
                <a:latin typeface="Calibri"/>
                <a:cs typeface="Calibri"/>
              </a:rPr>
              <a:t>VOLUME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2099"/>
              </a:lnSpc>
              <a:spcBef>
                <a:spcPts val="1764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logged in to AWS, go </a:t>
            </a:r>
            <a:r>
              <a:rPr sz="1400" spc="-5" dirty="0">
                <a:latin typeface="Calibri"/>
                <a:cs typeface="Calibri"/>
              </a:rPr>
              <a:t>to EC2 section 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Volumes section.  </a:t>
            </a: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volume which you want to delete </a:t>
            </a:r>
            <a:r>
              <a:rPr sz="1400" spc="-5" dirty="0">
                <a:latin typeface="Calibri"/>
                <a:cs typeface="Calibri"/>
              </a:rPr>
              <a:t>and click on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actions.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139823"/>
            <a:ext cx="5981700" cy="169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5900" y="4461257"/>
            <a:ext cx="4818380" cy="216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670165"/>
            <a:ext cx="5981700" cy="1778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483995"/>
            <a:ext cx="595947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From the Actions menu select Detach Volume </a:t>
            </a:r>
            <a:r>
              <a:rPr sz="1400" dirty="0">
                <a:latin typeface="Calibri"/>
                <a:cs typeface="Calibri"/>
              </a:rPr>
              <a:t>as you </a:t>
            </a:r>
            <a:r>
              <a:rPr sz="1400" spc="-5" dirty="0">
                <a:latin typeface="Calibri"/>
                <a:cs typeface="Calibri"/>
              </a:rPr>
              <a:t>can see volume state </a:t>
            </a:r>
            <a:r>
              <a:rPr sz="1400" dirty="0">
                <a:latin typeface="Calibri"/>
                <a:cs typeface="Calibri"/>
              </a:rPr>
              <a:t>is in </a:t>
            </a:r>
            <a:r>
              <a:rPr sz="1400" b="1" dirty="0">
                <a:latin typeface="Calibri"/>
                <a:cs typeface="Calibri"/>
              </a:rPr>
              <a:t>in-  use </a:t>
            </a:r>
            <a:r>
              <a:rPr sz="1400" spc="-5" dirty="0">
                <a:latin typeface="Calibri"/>
                <a:cs typeface="Calibri"/>
              </a:rPr>
              <a:t>and those Delete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option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un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selectable.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019043"/>
            <a:ext cx="38392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Yes, detach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detach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from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015481"/>
            <a:ext cx="573786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Select Volume which </a:t>
            </a:r>
            <a:r>
              <a:rPr sz="1400" dirty="0">
                <a:latin typeface="Calibri"/>
                <a:cs typeface="Calibri"/>
              </a:rPr>
              <a:t>you want to </a:t>
            </a:r>
            <a:r>
              <a:rPr sz="1400" spc="-5" dirty="0">
                <a:latin typeface="Calibri"/>
                <a:cs typeface="Calibri"/>
              </a:rPr>
              <a:t>delete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actions and </a:t>
            </a:r>
            <a:r>
              <a:rPr sz="1400" spc="-5" dirty="0">
                <a:latin typeface="Calibri"/>
                <a:cs typeface="Calibri"/>
              </a:rPr>
              <a:t>select Delete  Volume from 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2045208"/>
            <a:ext cx="4742180" cy="2437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314060"/>
            <a:ext cx="5981700" cy="1342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01851"/>
            <a:ext cx="58229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pop-up window will come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confirmation, then click on Yes, delete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delete.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871465"/>
            <a:ext cx="4142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delete, and the State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change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deleting.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454900"/>
            <a:ext cx="5851525" cy="1079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FF0000"/>
                </a:solidFill>
                <a:latin typeface="Calibri"/>
                <a:cs typeface="Calibri"/>
              </a:rPr>
              <a:t>ATTACHING </a:t>
            </a:r>
            <a:r>
              <a:rPr sz="1300" b="1" spc="-10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1300" b="1" spc="-5" dirty="0">
                <a:solidFill>
                  <a:srgbClr val="FF0000"/>
                </a:solidFill>
                <a:latin typeface="Calibri"/>
                <a:cs typeface="Calibri"/>
              </a:rPr>
              <a:t>MOUNTING </a:t>
            </a:r>
            <a:r>
              <a:rPr sz="1300" b="1" spc="-10" dirty="0">
                <a:solidFill>
                  <a:srgbClr val="FF0000"/>
                </a:solidFill>
                <a:latin typeface="Calibri"/>
                <a:cs typeface="Calibri"/>
              </a:rPr>
              <a:t>VOLUMES </a:t>
            </a:r>
            <a:r>
              <a:rPr sz="1300" b="1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1300" b="1" spc="-10" dirty="0">
                <a:solidFill>
                  <a:srgbClr val="FF0000"/>
                </a:solidFill>
                <a:latin typeface="Calibri"/>
                <a:cs typeface="Calibri"/>
              </a:rPr>
              <a:t>WINDOWS</a:t>
            </a:r>
            <a:r>
              <a:rPr sz="1300" b="1" spc="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0000"/>
                </a:solidFill>
                <a:latin typeface="Calibri"/>
                <a:cs typeface="Calibri"/>
              </a:rPr>
              <a:t>INSTANCES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670"/>
              </a:lnSpc>
            </a:pPr>
            <a:r>
              <a:rPr sz="1400" dirty="0">
                <a:latin typeface="Calibri"/>
                <a:cs typeface="Calibri"/>
              </a:rPr>
              <a:t>Go to volumes </a:t>
            </a:r>
            <a:r>
              <a:rPr sz="1400" spc="-5" dirty="0">
                <a:latin typeface="Calibri"/>
                <a:cs typeface="Calibri"/>
              </a:rPr>
              <a:t>section and </a:t>
            </a:r>
            <a:r>
              <a:rPr sz="1400" dirty="0">
                <a:latin typeface="Calibri"/>
                <a:cs typeface="Calibri"/>
              </a:rPr>
              <a:t>create a volume, </a:t>
            </a:r>
            <a:r>
              <a:rPr sz="1400" spc="-5" dirty="0">
                <a:latin typeface="Calibri"/>
                <a:cs typeface="Calibri"/>
              </a:rPr>
              <a:t>make sure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select the </a:t>
            </a:r>
            <a:r>
              <a:rPr sz="1400" dirty="0">
                <a:latin typeface="Calibri"/>
                <a:cs typeface="Calibri"/>
              </a:rPr>
              <a:t>availability  zone </a:t>
            </a:r>
            <a:r>
              <a:rPr sz="1400" spc="-5" dirty="0">
                <a:latin typeface="Calibri"/>
                <a:cs typeface="Calibri"/>
              </a:rPr>
              <a:t>same </a:t>
            </a:r>
            <a:r>
              <a:rPr sz="1400" dirty="0">
                <a:latin typeface="Calibri"/>
                <a:cs typeface="Calibri"/>
              </a:rPr>
              <a:t>as your </a:t>
            </a:r>
            <a:r>
              <a:rPr sz="1400" spc="-5" dirty="0">
                <a:latin typeface="Calibri"/>
                <a:cs typeface="Calibri"/>
              </a:rPr>
              <a:t>instance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residing.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64"/>
              </a:lnSpc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created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actions </a:t>
            </a:r>
            <a:r>
              <a:rPr sz="1400" spc="-5" dirty="0">
                <a:latin typeface="Calibri"/>
                <a:cs typeface="Calibri"/>
              </a:rPr>
              <a:t>and select </a:t>
            </a:r>
            <a:r>
              <a:rPr sz="1400" dirty="0">
                <a:latin typeface="Calibri"/>
                <a:cs typeface="Calibri"/>
              </a:rPr>
              <a:t>Attach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267460"/>
            <a:ext cx="7010400" cy="8867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935476"/>
            <a:ext cx="5981700" cy="2609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170661"/>
            <a:ext cx="5981700" cy="2458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3276726"/>
            <a:ext cx="5310505" cy="4559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0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next page Select or search </a:t>
            </a:r>
            <a:r>
              <a:rPr sz="1400" dirty="0">
                <a:latin typeface="Calibri"/>
                <a:cs typeface="Calibri"/>
              </a:rPr>
              <a:t>in the </a:t>
            </a:r>
            <a:r>
              <a:rPr sz="1400" spc="-5" dirty="0">
                <a:latin typeface="Calibri"/>
                <a:cs typeface="Calibri"/>
              </a:rPr>
              <a:t>Instance text field </a:t>
            </a:r>
            <a:r>
              <a:rPr sz="1400" dirty="0">
                <a:latin typeface="Calibri"/>
                <a:cs typeface="Calibri"/>
              </a:rPr>
              <a:t>and select your 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728841"/>
            <a:ext cx="20612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Then click on </a:t>
            </a:r>
            <a:r>
              <a:rPr sz="1400" dirty="0">
                <a:latin typeface="Calibri"/>
                <a:cs typeface="Calibri"/>
              </a:rPr>
              <a:t>Attach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button.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</TotalTime>
  <Words>1991</Words>
  <Application>Microsoft Office PowerPoint</Application>
  <PresentationFormat>Custom</PresentationFormat>
  <Paragraphs>199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Constantia</vt:lpstr>
      <vt:lpstr>Calibri</vt:lpstr>
      <vt:lpstr>Times New Roman</vt:lpstr>
      <vt:lpstr>Wingdings 2</vt:lpstr>
      <vt:lpstr>Flow</vt:lpstr>
      <vt:lpstr>What is Elastic Block Store (EBS)?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MODIFY VOLUMES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Elastic Block Store (EBS)?</dc:title>
  <dc:creator>Windows User</dc:creator>
  <cp:lastModifiedBy>godwill</cp:lastModifiedBy>
  <cp:revision>1</cp:revision>
  <dcterms:created xsi:type="dcterms:W3CDTF">2020-04-23T22:55:28Z</dcterms:created>
  <dcterms:modified xsi:type="dcterms:W3CDTF">2020-04-26T23:47:36Z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2020-04-23T00:00:00Z</vt:filetime>
  </property>
</Properties>
</file>